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2"/>
  </p:notesMasterIdLst>
  <p:sldIdLst>
    <p:sldId id="258" r:id="rId5"/>
    <p:sldId id="2076137769" r:id="rId6"/>
    <p:sldId id="2076137754" r:id="rId7"/>
    <p:sldId id="2076137766" r:id="rId8"/>
    <p:sldId id="2076137756" r:id="rId9"/>
    <p:sldId id="2076137779" r:id="rId10"/>
    <p:sldId id="2076137763" r:id="rId11"/>
    <p:sldId id="2076137778" r:id="rId12"/>
    <p:sldId id="272" r:id="rId13"/>
    <p:sldId id="2076137767" r:id="rId14"/>
    <p:sldId id="2076137768" r:id="rId15"/>
    <p:sldId id="259" r:id="rId16"/>
    <p:sldId id="2076137770" r:id="rId17"/>
    <p:sldId id="2076137771" r:id="rId18"/>
    <p:sldId id="2076137772" r:id="rId19"/>
    <p:sldId id="2076137773" r:id="rId20"/>
    <p:sldId id="2076137774" r:id="rId21"/>
    <p:sldId id="2076137775" r:id="rId22"/>
    <p:sldId id="271" r:id="rId23"/>
    <p:sldId id="265" r:id="rId24"/>
    <p:sldId id="266" r:id="rId25"/>
    <p:sldId id="273" r:id="rId26"/>
    <p:sldId id="2076137777" r:id="rId27"/>
    <p:sldId id="274" r:id="rId28"/>
    <p:sldId id="277" r:id="rId29"/>
    <p:sldId id="2076137776" r:id="rId30"/>
    <p:sldId id="27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22E0978-0402-419C-94A3-1E7C88D2A43D}">
          <p14:sldIdLst>
            <p14:sldId id="258"/>
            <p14:sldId id="2076137769"/>
            <p14:sldId id="2076137754"/>
            <p14:sldId id="2076137766"/>
            <p14:sldId id="2076137756"/>
            <p14:sldId id="2076137779"/>
            <p14:sldId id="2076137763"/>
            <p14:sldId id="2076137778"/>
            <p14:sldId id="272"/>
            <p14:sldId id="2076137767"/>
            <p14:sldId id="2076137768"/>
            <p14:sldId id="259"/>
            <p14:sldId id="2076137770"/>
            <p14:sldId id="2076137771"/>
            <p14:sldId id="2076137772"/>
            <p14:sldId id="2076137773"/>
            <p14:sldId id="2076137774"/>
            <p14:sldId id="2076137775"/>
            <p14:sldId id="271"/>
            <p14:sldId id="265"/>
            <p14:sldId id="266"/>
            <p14:sldId id="273"/>
            <p14:sldId id="2076137777"/>
            <p14:sldId id="274"/>
            <p14:sldId id="277"/>
            <p14:sldId id="2076137776"/>
          </p14:sldIdLst>
        </p14:section>
        <p14:section name="Appendix - Hidden" id="{C90FD23B-2F26-4E05-A0F8-5E4258008AC4}">
          <p14:sldIdLst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B4C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3173" autoAdjust="0"/>
  </p:normalViewPr>
  <p:slideViewPr>
    <p:cSldViewPr snapToGrid="0">
      <p:cViewPr varScale="1">
        <p:scale>
          <a:sx n="95" d="100"/>
          <a:sy n="95" d="100"/>
        </p:scale>
        <p:origin x="107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ED85D-0E11-4A24-929F-370858466E90}" type="datetimeFigureOut">
              <a:rPr lang="en-US" smtClean="0"/>
              <a:t>27-Jun-24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39BD86-D7B0-4B19-A07B-7B7D226E9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6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Workshop Apache Kafka with 50 students</a:t>
            </a:r>
          </a:p>
          <a:p>
            <a:r>
              <a:rPr lang="en-US" dirty="0"/>
              <a:t>and suboptimal </a:t>
            </a:r>
            <a:r>
              <a:rPr lang="en-US" dirty="0" err="1"/>
              <a:t>WiFi</a:t>
            </a:r>
            <a:endParaRPr lang="en-US" dirty="0"/>
          </a:p>
          <a:p>
            <a:r>
              <a:rPr lang="en-US" dirty="0"/>
              <a:t>workshop environment: </a:t>
            </a:r>
          </a:p>
          <a:p>
            <a:pPr lvl="1"/>
            <a:r>
              <a:rPr lang="en-US" dirty="0"/>
              <a:t>VS Code, Docker, multiple container images (100s of MBs of download)</a:t>
            </a:r>
          </a:p>
          <a:p>
            <a:pPr lvl="1"/>
            <a:r>
              <a:rPr lang="en-US" dirty="0"/>
              <a:t>configuration to make it all connect</a:t>
            </a:r>
          </a:p>
          <a:p>
            <a:pPr lvl="1"/>
            <a:r>
              <a:rPr lang="en-US" dirty="0"/>
              <a:t>source from a public GitHub repo</a:t>
            </a:r>
          </a:p>
          <a:p>
            <a:pPr lvl="1"/>
            <a:endParaRPr lang="en-US" dirty="0"/>
          </a:p>
          <a:p>
            <a:r>
              <a:rPr lang="en-US" dirty="0"/>
              <a:t>Give a QR code</a:t>
            </a:r>
          </a:p>
          <a:p>
            <a:pPr lvl="1"/>
            <a:r>
              <a:rPr lang="en-US" dirty="0"/>
              <a:t>everyone – had their own exact replica environment up and running in 10 minutes</a:t>
            </a:r>
          </a:p>
          <a:p>
            <a:pPr lvl="2"/>
            <a:r>
              <a:rPr lang="en-US" dirty="0"/>
              <a:t>except the sleeping student</a:t>
            </a:r>
          </a:p>
          <a:p>
            <a:pPr lvl="1"/>
            <a:r>
              <a:rPr lang="en-US" dirty="0"/>
              <a:t>And the </a:t>
            </a:r>
            <a:r>
              <a:rPr lang="en-US" dirty="0" err="1"/>
              <a:t>WiFi</a:t>
            </a:r>
            <a:r>
              <a:rPr lang="en-US" dirty="0"/>
              <a:t> never even knew…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413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Ephemeral Development Environment</a:t>
            </a:r>
            <a:br>
              <a:rPr lang="en-US" dirty="0"/>
            </a:br>
            <a:r>
              <a:rPr lang="en-US" dirty="0"/>
              <a:t>Terminal Mainframe 2.0, Citrix/VDI 2.0</a:t>
            </a:r>
          </a:p>
          <a:p>
            <a:r>
              <a:rPr lang="en-US" dirty="0"/>
              <a:t>Thin client</a:t>
            </a:r>
          </a:p>
          <a:p>
            <a:pPr lvl="1"/>
            <a:r>
              <a:rPr lang="en-US" dirty="0"/>
              <a:t>thin network connection</a:t>
            </a:r>
          </a:p>
          <a:p>
            <a:pPr lvl="1"/>
            <a:r>
              <a:rPr lang="en-US" dirty="0"/>
              <a:t>can be Chromebook/Netbook or even Tablet or Smartphone</a:t>
            </a:r>
          </a:p>
          <a:p>
            <a:pPr lvl="1"/>
            <a:r>
              <a:rPr lang="en-US" dirty="0"/>
              <a:t>work as if everything is local (SSH, localhost, desktop IDE)</a:t>
            </a:r>
          </a:p>
          <a:p>
            <a:r>
              <a:rPr lang="en-US" dirty="0"/>
              <a:t>Cloud based platform</a:t>
            </a:r>
          </a:p>
          <a:p>
            <a:pPr lvl="1"/>
            <a:r>
              <a:rPr lang="en-US" dirty="0"/>
              <a:t>scalable compute resources (memory, CPU/GPU)</a:t>
            </a:r>
          </a:p>
          <a:p>
            <a:pPr lvl="1"/>
            <a:r>
              <a:rPr lang="en-US" dirty="0"/>
              <a:t>quick start up (&amp; shutdown) and refresh</a:t>
            </a:r>
          </a:p>
          <a:p>
            <a:pPr lvl="1"/>
            <a:r>
              <a:rPr lang="en-US" dirty="0"/>
              <a:t>thick pipe to internet (Maven, </a:t>
            </a:r>
            <a:r>
              <a:rPr lang="en-US" dirty="0" err="1"/>
              <a:t>PyPI</a:t>
            </a:r>
            <a:r>
              <a:rPr lang="en-US" dirty="0"/>
              <a:t>, </a:t>
            </a:r>
            <a:r>
              <a:rPr lang="en-US" dirty="0" err="1"/>
              <a:t>npm</a:t>
            </a:r>
            <a:r>
              <a:rPr lang="en-US" dirty="0"/>
              <a:t>, … for quick installs)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18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– 50 </a:t>
            </a:r>
            <a:r>
              <a:rPr lang="en-US" dirty="0" err="1"/>
              <a:t>hrs</a:t>
            </a:r>
            <a:r>
              <a:rPr lang="en-US" dirty="0"/>
              <a:t>/month ( then €0.36 / hour) – for 4 cores | 8GB RAM| 30 GB </a:t>
            </a:r>
          </a:p>
          <a:p>
            <a:r>
              <a:rPr lang="en-US" dirty="0"/>
              <a:t>GitHub </a:t>
            </a:r>
            <a:r>
              <a:rPr lang="en-US" dirty="0" err="1"/>
              <a:t>Codespaces</a:t>
            </a:r>
            <a:r>
              <a:rPr lang="en-US" dirty="0"/>
              <a:t> – 15 GB storage &amp; 120 Core hours / month; ( then $0.36 / hour - $2.88 / hour for 32 Cores &amp; 64 GB RAM + $0.07 / Hour per GB Storage)</a:t>
            </a:r>
          </a:p>
          <a:p>
            <a:r>
              <a:rPr lang="en-US" dirty="0"/>
              <a:t>AWS Cloud9 –  1 year free tier for EC2 &amp; EBS; then only regular EC2 and EBS costs, from $2.50 / month</a:t>
            </a:r>
          </a:p>
          <a:p>
            <a:endParaRPr lang="en-US" dirty="0"/>
          </a:p>
          <a:p>
            <a:r>
              <a:rPr lang="en-US" dirty="0"/>
              <a:t>Coder and </a:t>
            </a:r>
            <a:r>
              <a:rPr lang="en-US" dirty="0" err="1"/>
              <a:t>DevPod</a:t>
            </a:r>
            <a:r>
              <a:rPr lang="en-US" dirty="0"/>
              <a:t> – cloud IaaS costs (e.g. on AWS: $0.08 / hour + $0.08 / GB /month)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9225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Explore technology – new open source project, new library or framework</a:t>
            </a:r>
          </a:p>
          <a:p>
            <a:r>
              <a:rPr lang="en-US" dirty="0"/>
              <a:t>Study environment – to prepare for certification exam</a:t>
            </a:r>
          </a:p>
          <a:p>
            <a:r>
              <a:rPr lang="en-US" dirty="0"/>
              <a:t>Collaborate with friends on an outside-of-work project</a:t>
            </a:r>
          </a:p>
          <a:p>
            <a:r>
              <a:rPr lang="en-US" dirty="0"/>
              <a:t>Run a workshop with a small or large group of participants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999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https://technology.amis.nl/database/gitpod-workspace-for-oracle-database-free-23ai-click-and-run-free-and-in-7-minutes/</a:t>
            </a:r>
          </a:p>
          <a:p>
            <a:r>
              <a:rPr lang="en-US" dirty="0"/>
              <a:t>https://gitpod.io/#https://github.com/lucasjellema/gitpod-oracle-database-23ai-free-</a:t>
            </a:r>
          </a:p>
          <a:p>
            <a:r>
              <a:rPr lang="en-US" dirty="0"/>
              <a:t>initial creation : 5-7 minutes; subsequent startup: 10-15 seconds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66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75394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need to carry around a backbreaking laptop in order to have a powerful development platform</a:t>
            </a:r>
          </a:p>
          <a:p>
            <a:pPr lvl="1"/>
            <a:r>
              <a:rPr lang="en-US" dirty="0"/>
              <a:t>and change specs on the go (no spec based device aging)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resource usage (energy, water)</a:t>
            </a:r>
          </a:p>
          <a:p>
            <a:r>
              <a:rPr lang="en-US" dirty="0"/>
              <a:t>Lower </a:t>
            </a:r>
            <a:r>
              <a:rPr lang="en-US" dirty="0" err="1"/>
              <a:t>eWaste</a:t>
            </a:r>
            <a:endParaRPr lang="en-US" dirty="0"/>
          </a:p>
          <a:p>
            <a:r>
              <a:rPr lang="en-US" dirty="0"/>
              <a:t>Lower networking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028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Optimal resource usage (energy, water)</a:t>
            </a:r>
          </a:p>
          <a:p>
            <a:r>
              <a:rPr lang="en-US" dirty="0"/>
              <a:t>Lower </a:t>
            </a:r>
            <a:r>
              <a:rPr lang="en-US" dirty="0" err="1"/>
              <a:t>eWaste</a:t>
            </a:r>
            <a:endParaRPr lang="en-US" dirty="0"/>
          </a:p>
          <a:p>
            <a:r>
              <a:rPr lang="en-US" dirty="0"/>
              <a:t>Lower networking impact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171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put together project environment vs ready to run (great for on-boarding, workshop, exploration)</a:t>
            </a:r>
          </a:p>
          <a:p>
            <a:r>
              <a:rPr lang="en-US" dirty="0"/>
              <a:t>Instead of manually installing and configuring, following step by step instructions with many opportunities to screw up – just execute “code” to provision the development environment</a:t>
            </a:r>
          </a:p>
          <a:p>
            <a:pPr lvl="1"/>
            <a:r>
              <a:rPr lang="en-US" dirty="0"/>
              <a:t>hands-off, background process</a:t>
            </a:r>
          </a:p>
          <a:p>
            <a:pPr lvl="1"/>
            <a:r>
              <a:rPr lang="en-US" dirty="0"/>
              <a:t>proven template, always right</a:t>
            </a:r>
          </a:p>
          <a:p>
            <a:pPr lvl="1"/>
            <a:r>
              <a:rPr lang="en-US" dirty="0"/>
              <a:t>great for 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09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Hard to put together project environment vs ready to run (great for on-boarding, workshop, exploration)</a:t>
            </a:r>
          </a:p>
          <a:p>
            <a:r>
              <a:rPr lang="en-US" dirty="0"/>
              <a:t>Instead of manually installing and configuring, following step by step instructions with many opportunities to screw up – just execute “code” to provision the development environment</a:t>
            </a:r>
          </a:p>
          <a:p>
            <a:pPr lvl="1"/>
            <a:r>
              <a:rPr lang="en-US" dirty="0"/>
              <a:t>hands-off, background process</a:t>
            </a:r>
          </a:p>
          <a:p>
            <a:pPr lvl="1"/>
            <a:r>
              <a:rPr lang="en-US" dirty="0"/>
              <a:t>proven template, always right</a:t>
            </a:r>
          </a:p>
          <a:p>
            <a:pPr lvl="1"/>
            <a:r>
              <a:rPr lang="en-US" dirty="0"/>
              <a:t>great for collaboration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79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most powerful desktop </a:t>
            </a:r>
            <a:r>
              <a:rPr lang="en-US" dirty="0" err="1"/>
              <a:t>imachinable</a:t>
            </a:r>
            <a:endParaRPr lang="en-US" dirty="0"/>
          </a:p>
          <a:p>
            <a:pPr lvl="1"/>
            <a:r>
              <a:rPr lang="en-US" dirty="0"/>
              <a:t>without having to buy it</a:t>
            </a:r>
          </a:p>
          <a:p>
            <a:pPr lvl="1"/>
            <a:r>
              <a:rPr lang="en-US" dirty="0"/>
              <a:t>pay only for actual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8333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the most powerful desktop </a:t>
            </a:r>
            <a:r>
              <a:rPr lang="en-US" dirty="0" err="1"/>
              <a:t>imachinable</a:t>
            </a:r>
            <a:endParaRPr lang="en-US" dirty="0"/>
          </a:p>
          <a:p>
            <a:pPr lvl="1"/>
            <a:r>
              <a:rPr lang="en-US" dirty="0"/>
              <a:t>without having to buy it</a:t>
            </a:r>
          </a:p>
          <a:p>
            <a:pPr lvl="1"/>
            <a:r>
              <a:rPr lang="en-US" dirty="0"/>
              <a:t>pay only for actual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39BD86-D7B0-4B19-A07B-7B7D226E92F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951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0C0782EE-DFC6-E0E9-D6B5-54EBE0635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430813"/>
            <a:ext cx="11700510" cy="114093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88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F79BF-B369-03E6-24AC-4AA0E0A85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35557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46FF8A-B0FC-2A9A-09B7-CC8007FBA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2996057"/>
            <a:ext cx="10515600" cy="368515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55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09CC95-090D-4C2B-3C23-9A5431546E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346692" y="1475231"/>
            <a:ext cx="2628900" cy="4518851"/>
          </a:xfrm>
        </p:spPr>
        <p:txBody>
          <a:bodyPr vert="eaVert"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F873AE-794F-D841-70E9-5E23975AAD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301752" y="1475231"/>
            <a:ext cx="8903208" cy="451885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6970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5" y="1248000"/>
            <a:ext cx="8831999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4F420-6277-4585-908A-37B9D20EE1A7}" type="datetime1">
              <a:rPr lang="en-US" smtClean="0"/>
              <a:t>27-Jun-24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Lightweight coding in powerful Cloud Development Environments - 3 June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935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2EB3C-9394-CD12-A11B-FDE9F2A7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1453673"/>
            <a:ext cx="11700510" cy="1140938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9EEC95-E8E6-3B00-142B-1D8186CCA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2823209"/>
            <a:ext cx="11700510" cy="3794761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950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71157-8A29-31BD-CCCF-A8FDC9C0A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4C61E9-42F3-FFC0-0466-D0BBC576D8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299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AC7E0-3E9A-0E7A-DF30-EAAF6531F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30" y="1403667"/>
            <a:ext cx="11677650" cy="1034415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A31EE5-738C-CAB3-B43A-12AA5DEAC0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8129" y="2506662"/>
            <a:ext cx="5570221" cy="414559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80B4AE-CA28-AC35-C954-A9AA2F251A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3650" y="2506662"/>
            <a:ext cx="5612130" cy="414559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776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D825D-FB97-FD8F-01C6-DA7C5B143A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130" y="1428116"/>
            <a:ext cx="11713702" cy="108489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56054F-014C-C612-A55C-9CE379A8E0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8130" y="2744153"/>
            <a:ext cx="5285723" cy="67432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3FD7AA-A4F2-4812-2D05-A56E1FE851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8130" y="3568065"/>
            <a:ext cx="5285723" cy="301561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5887A8F-C6F0-139A-CD82-9793D2BA49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28148" y="2744153"/>
            <a:ext cx="5363684" cy="67432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9F5B7D-FE2D-5FD7-FB21-1250FFBD75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28148" y="3568065"/>
            <a:ext cx="5363684" cy="3015615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576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629F8-F22D-EC78-CF1B-FFC783C45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0" y="1462405"/>
            <a:ext cx="10515600" cy="1325563"/>
          </a:xfrm>
        </p:spPr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61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91D50A-4077-0A19-9CB3-3CD1F9134F6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47AD66-D339-DB49-AF69-A0916D21F357}" type="datetimeFigureOut">
              <a:rPr lang="en-US" smtClean="0"/>
              <a:t>27-Jun-24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BBD00A-CEAC-A708-BAF4-AA250AB22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2F76A-AC9D-9FCB-DE5A-2DE080658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21B827-F36D-A943-8F9F-87B7A8C077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6630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BF160-0E8F-9C9F-CF95-022895DD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520190"/>
            <a:ext cx="3932237" cy="96623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527C-3ED8-A406-ADFB-D12F89624C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3101022"/>
            <a:ext cx="6172200" cy="324008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D302ED-5499-E0AC-460B-0A88FB244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108960"/>
            <a:ext cx="3932237" cy="3240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66476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0CDC6-66DB-2C89-5629-7E982F762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578" y="1469072"/>
            <a:ext cx="4143692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207D8B-0E38-8220-E52E-A9A91C37D9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45978" y="1469072"/>
            <a:ext cx="7332662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5AF1DA-86D6-2BD8-CB7C-631908A3EA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2578" y="3257550"/>
            <a:ext cx="4143692" cy="308514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63693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5C4D4A-C1C8-C35C-B14A-6DA086D4C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4774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1B18B-335F-F439-385D-410484738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008249"/>
            <a:ext cx="10515600" cy="3355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70569-DFFE-F5AD-EF9E-A3E0CABE0E1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rcRect/>
          <a:stretch/>
        </p:blipFill>
        <p:spPr>
          <a:xfrm>
            <a:off x="22669" y="-1"/>
            <a:ext cx="12146661" cy="1700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42.sv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3" Type="http://schemas.openxmlformats.org/officeDocument/2006/relationships/image" Target="../media/image33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55.png"/><Relationship Id="rId5" Type="http://schemas.openxmlformats.org/officeDocument/2006/relationships/image" Target="../media/image35.png"/><Relationship Id="rId10" Type="http://schemas.openxmlformats.org/officeDocument/2006/relationships/image" Target="../media/image54.svg"/><Relationship Id="rId4" Type="http://schemas.openxmlformats.org/officeDocument/2006/relationships/image" Target="../media/image3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57.png"/><Relationship Id="rId18" Type="http://schemas.openxmlformats.org/officeDocument/2006/relationships/image" Target="../media/image62.svg"/><Relationship Id="rId3" Type="http://schemas.openxmlformats.org/officeDocument/2006/relationships/image" Target="../media/image33.png"/><Relationship Id="rId21" Type="http://schemas.openxmlformats.org/officeDocument/2006/relationships/image" Target="../media/image65.pn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0.svg"/><Relationship Id="rId20" Type="http://schemas.openxmlformats.org/officeDocument/2006/relationships/image" Target="../media/image6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55.png"/><Relationship Id="rId5" Type="http://schemas.openxmlformats.org/officeDocument/2006/relationships/image" Target="../media/image35.png"/><Relationship Id="rId15" Type="http://schemas.openxmlformats.org/officeDocument/2006/relationships/image" Target="../media/image59.png"/><Relationship Id="rId10" Type="http://schemas.openxmlformats.org/officeDocument/2006/relationships/image" Target="../media/image54.svg"/><Relationship Id="rId19" Type="http://schemas.openxmlformats.org/officeDocument/2006/relationships/image" Target="../media/image63.png"/><Relationship Id="rId4" Type="http://schemas.openxmlformats.org/officeDocument/2006/relationships/image" Target="../media/image34.svg"/><Relationship Id="rId9" Type="http://schemas.openxmlformats.org/officeDocument/2006/relationships/image" Target="../media/image53.png"/><Relationship Id="rId14" Type="http://schemas.openxmlformats.org/officeDocument/2006/relationships/image" Target="../media/image58.svg"/><Relationship Id="rId22" Type="http://schemas.openxmlformats.org/officeDocument/2006/relationships/image" Target="../media/image6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33.png"/><Relationship Id="rId7" Type="http://schemas.openxmlformats.org/officeDocument/2006/relationships/image" Target="../media/image67.png"/><Relationship Id="rId12" Type="http://schemas.openxmlformats.org/officeDocument/2006/relationships/image" Target="../media/image72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svg"/><Relationship Id="rId11" Type="http://schemas.openxmlformats.org/officeDocument/2006/relationships/image" Target="../media/image71.png"/><Relationship Id="rId5" Type="http://schemas.openxmlformats.org/officeDocument/2006/relationships/image" Target="../media/image35.png"/><Relationship Id="rId10" Type="http://schemas.openxmlformats.org/officeDocument/2006/relationships/image" Target="../media/image70.svg"/><Relationship Id="rId4" Type="http://schemas.openxmlformats.org/officeDocument/2006/relationships/image" Target="../media/image34.svg"/><Relationship Id="rId9" Type="http://schemas.openxmlformats.org/officeDocument/2006/relationships/image" Target="../media/image6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3" Type="http://schemas.openxmlformats.org/officeDocument/2006/relationships/image" Target="../media/image34.sv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0" Type="http://schemas.openxmlformats.org/officeDocument/2006/relationships/image" Target="../media/image16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sv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svg"/><Relationship Id="rId4" Type="http://schemas.openxmlformats.org/officeDocument/2006/relationships/image" Target="../media/image90.svg"/><Relationship Id="rId9" Type="http://schemas.openxmlformats.org/officeDocument/2006/relationships/image" Target="../media/image9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33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11" Type="http://schemas.openxmlformats.org/officeDocument/2006/relationships/image" Target="../media/image103.png"/><Relationship Id="rId5" Type="http://schemas.openxmlformats.org/officeDocument/2006/relationships/image" Target="../media/image16.jpeg"/><Relationship Id="rId10" Type="http://schemas.openxmlformats.org/officeDocument/2006/relationships/image" Target="../media/image102.png"/><Relationship Id="rId4" Type="http://schemas.openxmlformats.org/officeDocument/2006/relationships/image" Target="../media/image34.svg"/><Relationship Id="rId9" Type="http://schemas.openxmlformats.org/officeDocument/2006/relationships/image" Target="../media/image101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6.svg"/><Relationship Id="rId18" Type="http://schemas.openxmlformats.org/officeDocument/2006/relationships/image" Target="../media/image109.png"/><Relationship Id="rId26" Type="http://schemas.openxmlformats.org/officeDocument/2006/relationships/image" Target="../media/image59.png"/><Relationship Id="rId39" Type="http://schemas.openxmlformats.org/officeDocument/2006/relationships/image" Target="../media/image116.svg"/><Relationship Id="rId21" Type="http://schemas.openxmlformats.org/officeDocument/2006/relationships/image" Target="../media/image68.svg"/><Relationship Id="rId34" Type="http://schemas.openxmlformats.org/officeDocument/2006/relationships/image" Target="../media/image111.png"/><Relationship Id="rId7" Type="http://schemas.openxmlformats.org/officeDocument/2006/relationships/image" Target="../media/image106.png"/><Relationship Id="rId12" Type="http://schemas.openxmlformats.org/officeDocument/2006/relationships/image" Target="../media/image55.png"/><Relationship Id="rId17" Type="http://schemas.openxmlformats.org/officeDocument/2006/relationships/image" Target="../media/image108.svg"/><Relationship Id="rId25" Type="http://schemas.openxmlformats.org/officeDocument/2006/relationships/image" Target="../media/image50.svg"/><Relationship Id="rId33" Type="http://schemas.openxmlformats.org/officeDocument/2006/relationships/image" Target="../media/image66.svg"/><Relationship Id="rId38" Type="http://schemas.openxmlformats.org/officeDocument/2006/relationships/image" Target="../media/image115.png"/><Relationship Id="rId2" Type="http://schemas.openxmlformats.org/officeDocument/2006/relationships/image" Target="../media/image35.png"/><Relationship Id="rId16" Type="http://schemas.openxmlformats.org/officeDocument/2006/relationships/image" Target="../media/image107.png"/><Relationship Id="rId20" Type="http://schemas.openxmlformats.org/officeDocument/2006/relationships/image" Target="../media/image67.png"/><Relationship Id="rId29" Type="http://schemas.openxmlformats.org/officeDocument/2006/relationships/image" Target="../media/image62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54.svg"/><Relationship Id="rId24" Type="http://schemas.openxmlformats.org/officeDocument/2006/relationships/image" Target="../media/image49.png"/><Relationship Id="rId32" Type="http://schemas.openxmlformats.org/officeDocument/2006/relationships/image" Target="../media/image65.png"/><Relationship Id="rId37" Type="http://schemas.openxmlformats.org/officeDocument/2006/relationships/image" Target="../media/image114.svg"/><Relationship Id="rId5" Type="http://schemas.openxmlformats.org/officeDocument/2006/relationships/image" Target="../media/image104.png"/><Relationship Id="rId15" Type="http://schemas.openxmlformats.org/officeDocument/2006/relationships/image" Target="../media/image58.svg"/><Relationship Id="rId23" Type="http://schemas.openxmlformats.org/officeDocument/2006/relationships/image" Target="../media/image72.svg"/><Relationship Id="rId28" Type="http://schemas.openxmlformats.org/officeDocument/2006/relationships/image" Target="../media/image61.png"/><Relationship Id="rId36" Type="http://schemas.openxmlformats.org/officeDocument/2006/relationships/image" Target="../media/image113.png"/><Relationship Id="rId10" Type="http://schemas.openxmlformats.org/officeDocument/2006/relationships/image" Target="../media/image53.png"/><Relationship Id="rId19" Type="http://schemas.openxmlformats.org/officeDocument/2006/relationships/image" Target="../media/image110.svg"/><Relationship Id="rId31" Type="http://schemas.openxmlformats.org/officeDocument/2006/relationships/image" Target="../media/image64.svg"/><Relationship Id="rId4" Type="http://schemas.openxmlformats.org/officeDocument/2006/relationships/image" Target="../media/image2.jpeg"/><Relationship Id="rId9" Type="http://schemas.openxmlformats.org/officeDocument/2006/relationships/image" Target="../media/image52.svg"/><Relationship Id="rId14" Type="http://schemas.openxmlformats.org/officeDocument/2006/relationships/image" Target="../media/image57.png"/><Relationship Id="rId22" Type="http://schemas.openxmlformats.org/officeDocument/2006/relationships/image" Target="../media/image71.png"/><Relationship Id="rId27" Type="http://schemas.openxmlformats.org/officeDocument/2006/relationships/image" Target="../media/image60.svg"/><Relationship Id="rId30" Type="http://schemas.openxmlformats.org/officeDocument/2006/relationships/image" Target="../media/image63.png"/><Relationship Id="rId35" Type="http://schemas.openxmlformats.org/officeDocument/2006/relationships/image" Target="../media/image112.svg"/><Relationship Id="rId8" Type="http://schemas.openxmlformats.org/officeDocument/2006/relationships/image" Target="../media/image51.png"/><Relationship Id="rId3" Type="http://schemas.openxmlformats.org/officeDocument/2006/relationships/image" Target="../media/image36.sv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gitpod.io/#&lt;UR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pod.io/#&lt;UR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4.png"/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12" Type="http://schemas.openxmlformats.org/officeDocument/2006/relationships/hyperlink" Target="file:///C:\Users\lucas_j\AppData\Local\Temp\OpenLiveWriter-352555430\supfilesAB946E4\image%5b10%5d.p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5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C24F4-DC91-F21E-825C-B6599E954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Ephemeral Code Environments as Code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13947B-892C-E7C6-4E11-ABFA5ABA8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Segoe UI" panose="020B0502040204020203" pitchFamily="34" charset="0"/>
              </a:rPr>
              <a:t>for clean, fast, powerful, easy to setup, green development environment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268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B4C8C-43BF-17A0-62F9-3296D391F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A959C-E256-0599-1E5E-FDF5516C1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I hate slow WiFi : r/memes">
            <a:extLst>
              <a:ext uri="{FF2B5EF4-FFF2-40B4-BE49-F238E27FC236}">
                <a16:creationId xmlns:a16="http://schemas.microsoft.com/office/drawing/2014/main" id="{6AD910BD-16C2-7BC8-1668-6D82ED7D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5058" y="1464321"/>
            <a:ext cx="5542488" cy="495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05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5216381-EA6D-65E1-CF92-B2483D04D2F3}"/>
              </a:ext>
            </a:extLst>
          </p:cNvPr>
          <p:cNvCxnSpPr>
            <a:cxnSpLocks/>
          </p:cNvCxnSpPr>
          <p:nvPr/>
        </p:nvCxnSpPr>
        <p:spPr>
          <a:xfrm flipH="1">
            <a:off x="5793336" y="2128574"/>
            <a:ext cx="668013" cy="839125"/>
          </a:xfrm>
          <a:prstGeom prst="line">
            <a:avLst/>
          </a:prstGeom>
          <a:ln w="142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6CDC90A-E9DC-BE44-6930-56F9C420CF4C}"/>
              </a:ext>
            </a:extLst>
          </p:cNvPr>
          <p:cNvCxnSpPr>
            <a:cxnSpLocks/>
          </p:cNvCxnSpPr>
          <p:nvPr/>
        </p:nvCxnSpPr>
        <p:spPr>
          <a:xfrm>
            <a:off x="2651655" y="2059303"/>
            <a:ext cx="1045960" cy="880723"/>
          </a:xfrm>
          <a:prstGeom prst="line">
            <a:avLst/>
          </a:prstGeom>
          <a:ln w="142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C2B4C8C-43BF-17A0-62F9-3296D391F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2156"/>
            <a:ext cx="10515600" cy="1325563"/>
          </a:xfrm>
        </p:spPr>
        <p:txBody>
          <a:bodyPr/>
          <a:lstStyle/>
          <a:p>
            <a:endParaRPr lang="en-US"/>
          </a:p>
        </p:txBody>
      </p:sp>
      <p:pic>
        <p:nvPicPr>
          <p:cNvPr id="3074" name="Picture 2" descr="I hate slow WiFi : r/memes">
            <a:extLst>
              <a:ext uri="{FF2B5EF4-FFF2-40B4-BE49-F238E27FC236}">
                <a16:creationId xmlns:a16="http://schemas.microsoft.com/office/drawing/2014/main" id="{6AD910BD-16C2-7BC8-1668-6D82ED7D5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12053" y="125790"/>
            <a:ext cx="1878777" cy="1680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Note Taking in Lectures: Laptops or Longhand?">
            <a:extLst>
              <a:ext uri="{FF2B5EF4-FFF2-40B4-BE49-F238E27FC236}">
                <a16:creationId xmlns:a16="http://schemas.microsoft.com/office/drawing/2014/main" id="{5A351070-36EC-DCF7-8FCA-93BCD9D37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107" y="4079458"/>
            <a:ext cx="6992767" cy="3399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FDA8D79E-ADC1-FA44-179B-1A60EF9DE314}"/>
              </a:ext>
            </a:extLst>
          </p:cNvPr>
          <p:cNvSpPr/>
          <p:nvPr/>
        </p:nvSpPr>
        <p:spPr>
          <a:xfrm>
            <a:off x="1143628" y="2634988"/>
            <a:ext cx="9239723" cy="1855419"/>
          </a:xfrm>
          <a:prstGeom prst="cloud">
            <a:avLst/>
          </a:prstGeom>
          <a:solidFill>
            <a:srgbClr val="F3F2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/>
              <a:t>Gitpod</a:t>
            </a:r>
            <a:endParaRPr lang="en-US" sz="2400" dirty="0"/>
          </a:p>
        </p:txBody>
      </p:sp>
      <p:pic>
        <p:nvPicPr>
          <p:cNvPr id="7" name="Picture 2" descr="Gitpod Case Study | MAD - Digital Product Studio">
            <a:extLst>
              <a:ext uri="{FF2B5EF4-FFF2-40B4-BE49-F238E27FC236}">
                <a16:creationId xmlns:a16="http://schemas.microsoft.com/office/drawing/2014/main" id="{1F486160-3C84-BB75-218C-A19B2D4B14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4618049" y="3171167"/>
            <a:ext cx="2090744" cy="6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7E51864A-3A5E-5140-DDE8-130EEF6EB00E}"/>
              </a:ext>
            </a:extLst>
          </p:cNvPr>
          <p:cNvSpPr/>
          <p:nvPr/>
        </p:nvSpPr>
        <p:spPr>
          <a:xfrm>
            <a:off x="1661128" y="3161191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41790A9-21D0-D962-69A8-47A1A6EC7DBE}"/>
              </a:ext>
            </a:extLst>
          </p:cNvPr>
          <p:cNvSpPr/>
          <p:nvPr/>
        </p:nvSpPr>
        <p:spPr>
          <a:xfrm>
            <a:off x="1882558" y="3687394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73AA89A6-2C9C-433B-22ED-5A546EEF9EC5}"/>
              </a:ext>
            </a:extLst>
          </p:cNvPr>
          <p:cNvSpPr/>
          <p:nvPr/>
        </p:nvSpPr>
        <p:spPr>
          <a:xfrm>
            <a:off x="2613849" y="2884380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180CCE9E-D623-9C2E-9E43-1275196ACC53}"/>
              </a:ext>
            </a:extLst>
          </p:cNvPr>
          <p:cNvSpPr/>
          <p:nvPr/>
        </p:nvSpPr>
        <p:spPr>
          <a:xfrm>
            <a:off x="2818184" y="3424162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87C9806C-6B5E-7E97-0CFB-D0F04F53E349}"/>
              </a:ext>
            </a:extLst>
          </p:cNvPr>
          <p:cNvSpPr/>
          <p:nvPr/>
        </p:nvSpPr>
        <p:spPr>
          <a:xfrm>
            <a:off x="3460386" y="3883426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EA9D1932-88B9-99B1-A221-0BB5EBA9C979}"/>
              </a:ext>
            </a:extLst>
          </p:cNvPr>
          <p:cNvSpPr/>
          <p:nvPr/>
        </p:nvSpPr>
        <p:spPr>
          <a:xfrm>
            <a:off x="3711268" y="3014324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89440504-10A7-793F-2AFD-FC6A2CAD81F2}"/>
              </a:ext>
            </a:extLst>
          </p:cNvPr>
          <p:cNvSpPr/>
          <p:nvPr/>
        </p:nvSpPr>
        <p:spPr>
          <a:xfrm>
            <a:off x="4808686" y="2708667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5" name="Cube 14">
            <a:extLst>
              <a:ext uri="{FF2B5EF4-FFF2-40B4-BE49-F238E27FC236}">
                <a16:creationId xmlns:a16="http://schemas.microsoft.com/office/drawing/2014/main" id="{2E807C5F-A001-1F6B-60AD-B9C1706C0BE6}"/>
              </a:ext>
            </a:extLst>
          </p:cNvPr>
          <p:cNvSpPr/>
          <p:nvPr/>
        </p:nvSpPr>
        <p:spPr>
          <a:xfrm>
            <a:off x="4480365" y="3934554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6" name="Cube 15">
            <a:extLst>
              <a:ext uri="{FF2B5EF4-FFF2-40B4-BE49-F238E27FC236}">
                <a16:creationId xmlns:a16="http://schemas.microsoft.com/office/drawing/2014/main" id="{A34E68C0-6361-0C99-A61F-C266610DB590}"/>
              </a:ext>
            </a:extLst>
          </p:cNvPr>
          <p:cNvSpPr/>
          <p:nvPr/>
        </p:nvSpPr>
        <p:spPr>
          <a:xfrm>
            <a:off x="6324245" y="2695675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0FE2C2F4-BC95-13BC-53D5-1674EDCC83BE}"/>
              </a:ext>
            </a:extLst>
          </p:cNvPr>
          <p:cNvSpPr/>
          <p:nvPr/>
        </p:nvSpPr>
        <p:spPr>
          <a:xfrm>
            <a:off x="5500344" y="3978436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8" name="Cube 17">
            <a:extLst>
              <a:ext uri="{FF2B5EF4-FFF2-40B4-BE49-F238E27FC236}">
                <a16:creationId xmlns:a16="http://schemas.microsoft.com/office/drawing/2014/main" id="{2E988199-103F-F646-E0FB-BA39113B744D}"/>
              </a:ext>
            </a:extLst>
          </p:cNvPr>
          <p:cNvSpPr/>
          <p:nvPr/>
        </p:nvSpPr>
        <p:spPr>
          <a:xfrm>
            <a:off x="6631473" y="3328275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19" name="Cube 18">
            <a:extLst>
              <a:ext uri="{FF2B5EF4-FFF2-40B4-BE49-F238E27FC236}">
                <a16:creationId xmlns:a16="http://schemas.microsoft.com/office/drawing/2014/main" id="{D93AB1F4-BDBA-B437-4A7B-86CC4B849EF4}"/>
              </a:ext>
            </a:extLst>
          </p:cNvPr>
          <p:cNvSpPr/>
          <p:nvPr/>
        </p:nvSpPr>
        <p:spPr>
          <a:xfrm>
            <a:off x="6557993" y="3847503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0" name="Cube 19">
            <a:extLst>
              <a:ext uri="{FF2B5EF4-FFF2-40B4-BE49-F238E27FC236}">
                <a16:creationId xmlns:a16="http://schemas.microsoft.com/office/drawing/2014/main" id="{A5949E76-D99A-4C49-EBE5-5350950ED930}"/>
              </a:ext>
            </a:extLst>
          </p:cNvPr>
          <p:cNvSpPr/>
          <p:nvPr/>
        </p:nvSpPr>
        <p:spPr>
          <a:xfrm>
            <a:off x="7327090" y="2797148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F0E1807E-9153-F95E-486E-7AB94182F4FF}"/>
              </a:ext>
            </a:extLst>
          </p:cNvPr>
          <p:cNvSpPr/>
          <p:nvPr/>
        </p:nvSpPr>
        <p:spPr>
          <a:xfrm>
            <a:off x="7557520" y="3681936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03567337-CF1C-7E6C-54A0-19F9E0F27B8B}"/>
              </a:ext>
            </a:extLst>
          </p:cNvPr>
          <p:cNvSpPr/>
          <p:nvPr/>
        </p:nvSpPr>
        <p:spPr>
          <a:xfrm>
            <a:off x="8096188" y="3209592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6A114227-A971-C754-DB47-4BD83EFC00C1}"/>
              </a:ext>
            </a:extLst>
          </p:cNvPr>
          <p:cNvSpPr/>
          <p:nvPr/>
        </p:nvSpPr>
        <p:spPr>
          <a:xfrm>
            <a:off x="8577498" y="3725819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B54F788A-6774-293A-4B6F-E878DB98F16D}"/>
              </a:ext>
            </a:extLst>
          </p:cNvPr>
          <p:cNvSpPr/>
          <p:nvPr/>
        </p:nvSpPr>
        <p:spPr>
          <a:xfrm>
            <a:off x="8536908" y="2707702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8C0670C0-6BC0-8DEA-1634-8B4BF861AF84}"/>
              </a:ext>
            </a:extLst>
          </p:cNvPr>
          <p:cNvSpPr/>
          <p:nvPr/>
        </p:nvSpPr>
        <p:spPr>
          <a:xfrm>
            <a:off x="9153742" y="3271674"/>
            <a:ext cx="769097" cy="392064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Linux VM</a:t>
            </a:r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BDCBDFDE-9611-CA75-2A61-6ADD96B1582A}"/>
              </a:ext>
            </a:extLst>
          </p:cNvPr>
          <p:cNvSpPr/>
          <p:nvPr/>
        </p:nvSpPr>
        <p:spPr>
          <a:xfrm>
            <a:off x="1143628" y="1049824"/>
            <a:ext cx="2478704" cy="1117755"/>
          </a:xfrm>
          <a:prstGeom prst="can">
            <a:avLst/>
          </a:prstGeom>
          <a:solidFill>
            <a:srgbClr val="E0DDDD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27" name="Picture 4" descr="Exploring GitHub DockerHub and OCCS Part 3 – RedThunder.Blog">
            <a:extLst>
              <a:ext uri="{FF2B5EF4-FFF2-40B4-BE49-F238E27FC236}">
                <a16:creationId xmlns:a16="http://schemas.microsoft.com/office/drawing/2014/main" id="{F1F2AB80-BEDA-2771-A159-FDB49867BE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65" r="58133" b="38351"/>
          <a:stretch/>
        </p:blipFill>
        <p:spPr bwMode="auto">
          <a:xfrm>
            <a:off x="1044168" y="1201071"/>
            <a:ext cx="2667099" cy="887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ube 27">
            <a:extLst>
              <a:ext uri="{FF2B5EF4-FFF2-40B4-BE49-F238E27FC236}">
                <a16:creationId xmlns:a16="http://schemas.microsoft.com/office/drawing/2014/main" id="{0B7DBA50-06DE-B45C-2F28-77C8C8CC8D06}"/>
              </a:ext>
            </a:extLst>
          </p:cNvPr>
          <p:cNvSpPr/>
          <p:nvPr/>
        </p:nvSpPr>
        <p:spPr>
          <a:xfrm>
            <a:off x="6336562" y="1040197"/>
            <a:ext cx="2817180" cy="126422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4100" name="Picture 4" descr="Exploring GitHub DockerHub and OCCS Part 3 – RedThunder.Blog">
            <a:extLst>
              <a:ext uri="{FF2B5EF4-FFF2-40B4-BE49-F238E27FC236}">
                <a16:creationId xmlns:a16="http://schemas.microsoft.com/office/drawing/2014/main" id="{03001A0F-C790-2A8E-7FA7-CBCC1D603C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2" t="23615" b="17947"/>
          <a:stretch/>
        </p:blipFill>
        <p:spPr bwMode="auto">
          <a:xfrm>
            <a:off x="6431594" y="1359468"/>
            <a:ext cx="2049141" cy="91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Why does the wifi slow down when I connect my phone to it? - Quora">
            <a:extLst>
              <a:ext uri="{FF2B5EF4-FFF2-40B4-BE49-F238E27FC236}">
                <a16:creationId xmlns:a16="http://schemas.microsoft.com/office/drawing/2014/main" id="{70D786F5-3A3C-367F-9ADD-4E9BE4B90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595" y="5567583"/>
            <a:ext cx="1445811" cy="112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9626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5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35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8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9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24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55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Light weight, low spec</a:t>
            </a: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03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Green</a:t>
            </a: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Security </a:t>
            </a: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  <p:pic>
        <p:nvPicPr>
          <p:cNvPr id="4" name="Graphic 3" descr="Jail outline">
            <a:extLst>
              <a:ext uri="{FF2B5EF4-FFF2-40B4-BE49-F238E27FC236}">
                <a16:creationId xmlns:a16="http://schemas.microsoft.com/office/drawing/2014/main" id="{4E692300-E1C0-2B6E-A8C2-FBD28DBCF4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1930" y="1234171"/>
            <a:ext cx="6636149" cy="6636149"/>
          </a:xfrm>
          <a:prstGeom prst="rect">
            <a:avLst/>
          </a:prstGeom>
        </p:spPr>
      </p:pic>
      <p:pic>
        <p:nvPicPr>
          <p:cNvPr id="7" name="Graphic 6" descr="Heart lock outline">
            <a:extLst>
              <a:ext uri="{FF2B5EF4-FFF2-40B4-BE49-F238E27FC236}">
                <a16:creationId xmlns:a16="http://schemas.microsoft.com/office/drawing/2014/main" id="{D03B9B1D-5C2D-8609-B380-6007E416AC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6400" y="4470008"/>
            <a:ext cx="914400" cy="914400"/>
          </a:xfrm>
          <a:prstGeom prst="rect">
            <a:avLst/>
          </a:prstGeom>
        </p:spPr>
      </p:pic>
      <p:pic>
        <p:nvPicPr>
          <p:cNvPr id="9" name="Graphic 8" descr="Lock with solid fill">
            <a:extLst>
              <a:ext uri="{FF2B5EF4-FFF2-40B4-BE49-F238E27FC236}">
                <a16:creationId xmlns:a16="http://schemas.microsoft.com/office/drawing/2014/main" id="{7DDCEA72-179B-8E80-6C9F-6BE855438DB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947036" y="5075178"/>
            <a:ext cx="1756164" cy="175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32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Template</a:t>
            </a: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  <p:pic>
        <p:nvPicPr>
          <p:cNvPr id="4" name="Graphic 3" descr="Screwdriver with solid fill">
            <a:extLst>
              <a:ext uri="{FF2B5EF4-FFF2-40B4-BE49-F238E27FC236}">
                <a16:creationId xmlns:a16="http://schemas.microsoft.com/office/drawing/2014/main" id="{C4936792-A520-4941-6A6B-C19D5C6BF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5110" y="4482568"/>
            <a:ext cx="914400" cy="914400"/>
          </a:xfrm>
          <a:prstGeom prst="rect">
            <a:avLst/>
          </a:prstGeom>
        </p:spPr>
      </p:pic>
      <p:pic>
        <p:nvPicPr>
          <p:cNvPr id="7" name="Graphic 6" descr="Hammer with solid fill">
            <a:extLst>
              <a:ext uri="{FF2B5EF4-FFF2-40B4-BE49-F238E27FC236}">
                <a16:creationId xmlns:a16="http://schemas.microsoft.com/office/drawing/2014/main" id="{F6964773-56F5-4C25-46FA-82E9B4739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329759" y="3429000"/>
            <a:ext cx="914400" cy="914400"/>
          </a:xfrm>
          <a:prstGeom prst="rect">
            <a:avLst/>
          </a:prstGeom>
        </p:spPr>
      </p:pic>
      <p:pic>
        <p:nvPicPr>
          <p:cNvPr id="9" name="Graphic 8" descr="Nails outline">
            <a:extLst>
              <a:ext uri="{FF2B5EF4-FFF2-40B4-BE49-F238E27FC236}">
                <a16:creationId xmlns:a16="http://schemas.microsoft.com/office/drawing/2014/main" id="{3E38ED79-0067-435F-A8BF-BE0FF28A94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93" y="3960254"/>
            <a:ext cx="914400" cy="914400"/>
          </a:xfrm>
          <a:prstGeom prst="rect">
            <a:avLst/>
          </a:prstGeom>
        </p:spPr>
      </p:pic>
      <p:pic>
        <p:nvPicPr>
          <p:cNvPr id="12" name="Graphic 11" descr="Wrench with solid fill">
            <a:extLst>
              <a:ext uri="{FF2B5EF4-FFF2-40B4-BE49-F238E27FC236}">
                <a16:creationId xmlns:a16="http://schemas.microsoft.com/office/drawing/2014/main" id="{25B4A577-8C1D-6F3D-5665-F6F6BB0D0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1041" y="2532185"/>
            <a:ext cx="914400" cy="914400"/>
          </a:xfrm>
          <a:prstGeom prst="rect">
            <a:avLst/>
          </a:prstGeom>
        </p:spPr>
      </p:pic>
      <p:pic>
        <p:nvPicPr>
          <p:cNvPr id="13" name="Graphic 12" descr="Laptop with solid fill">
            <a:extLst>
              <a:ext uri="{FF2B5EF4-FFF2-40B4-BE49-F238E27FC236}">
                <a16:creationId xmlns:a16="http://schemas.microsoft.com/office/drawing/2014/main" id="{2A3A3470-DF6B-E94B-B040-4CD8D4E9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1043" y="2667000"/>
            <a:ext cx="1293254" cy="1293254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E82CF61F-2755-02BA-37A1-7E917E04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501" y="1598708"/>
            <a:ext cx="1293254" cy="1293254"/>
          </a:xfrm>
          <a:prstGeom prst="rect">
            <a:avLst/>
          </a:prstGeom>
        </p:spPr>
      </p:pic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216AF1D7-3F31-C784-708B-97D6A0200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5228" y="4939768"/>
            <a:ext cx="1293254" cy="1293254"/>
          </a:xfrm>
          <a:prstGeom prst="rect">
            <a:avLst/>
          </a:prstGeom>
        </p:spPr>
      </p:pic>
      <p:pic>
        <p:nvPicPr>
          <p:cNvPr id="16" name="Graphic 15" descr="Laptop with solid fill">
            <a:extLst>
              <a:ext uri="{FF2B5EF4-FFF2-40B4-BE49-F238E27FC236}">
                <a16:creationId xmlns:a16="http://schemas.microsoft.com/office/drawing/2014/main" id="{A3A54A2B-6EBD-1CDE-E202-584CF0611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273" y="5511017"/>
            <a:ext cx="1293254" cy="129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619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Maintenance</a:t>
            </a: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  <p:pic>
        <p:nvPicPr>
          <p:cNvPr id="4" name="Graphic 3" descr="Screwdriver with solid fill">
            <a:extLst>
              <a:ext uri="{FF2B5EF4-FFF2-40B4-BE49-F238E27FC236}">
                <a16:creationId xmlns:a16="http://schemas.microsoft.com/office/drawing/2014/main" id="{C4936792-A520-4941-6A6B-C19D5C6BF8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96445" y="3568168"/>
            <a:ext cx="914400" cy="914400"/>
          </a:xfrm>
          <a:prstGeom prst="rect">
            <a:avLst/>
          </a:prstGeom>
        </p:spPr>
      </p:pic>
      <p:pic>
        <p:nvPicPr>
          <p:cNvPr id="7" name="Graphic 6" descr="Hammer with solid fill">
            <a:extLst>
              <a:ext uri="{FF2B5EF4-FFF2-40B4-BE49-F238E27FC236}">
                <a16:creationId xmlns:a16="http://schemas.microsoft.com/office/drawing/2014/main" id="{F6964773-56F5-4C25-46FA-82E9B4739A0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329759" y="3429000"/>
            <a:ext cx="914400" cy="914400"/>
          </a:xfrm>
          <a:prstGeom prst="rect">
            <a:avLst/>
          </a:prstGeom>
        </p:spPr>
      </p:pic>
      <p:pic>
        <p:nvPicPr>
          <p:cNvPr id="9" name="Graphic 8" descr="Nails outline">
            <a:extLst>
              <a:ext uri="{FF2B5EF4-FFF2-40B4-BE49-F238E27FC236}">
                <a16:creationId xmlns:a16="http://schemas.microsoft.com/office/drawing/2014/main" id="{3E38ED79-0067-435F-A8BF-BE0FF28A94D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393" y="3960254"/>
            <a:ext cx="914400" cy="914400"/>
          </a:xfrm>
          <a:prstGeom prst="rect">
            <a:avLst/>
          </a:prstGeom>
        </p:spPr>
      </p:pic>
      <p:pic>
        <p:nvPicPr>
          <p:cNvPr id="12" name="Graphic 11" descr="Wrench with solid fill">
            <a:extLst>
              <a:ext uri="{FF2B5EF4-FFF2-40B4-BE49-F238E27FC236}">
                <a16:creationId xmlns:a16="http://schemas.microsoft.com/office/drawing/2014/main" id="{25B4A577-8C1D-6F3D-5665-F6F6BB0D0E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4887" y="4596505"/>
            <a:ext cx="914400" cy="914400"/>
          </a:xfrm>
          <a:prstGeom prst="rect">
            <a:avLst/>
          </a:prstGeom>
        </p:spPr>
      </p:pic>
      <p:pic>
        <p:nvPicPr>
          <p:cNvPr id="13" name="Graphic 12" descr="Laptop with solid fill">
            <a:extLst>
              <a:ext uri="{FF2B5EF4-FFF2-40B4-BE49-F238E27FC236}">
                <a16:creationId xmlns:a16="http://schemas.microsoft.com/office/drawing/2014/main" id="{2A3A3470-DF6B-E94B-B040-4CD8D4E938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41043" y="2667000"/>
            <a:ext cx="1293254" cy="1293254"/>
          </a:xfrm>
          <a:prstGeom prst="rect">
            <a:avLst/>
          </a:prstGeom>
        </p:spPr>
      </p:pic>
      <p:pic>
        <p:nvPicPr>
          <p:cNvPr id="14" name="Graphic 13" descr="Laptop with solid fill">
            <a:extLst>
              <a:ext uri="{FF2B5EF4-FFF2-40B4-BE49-F238E27FC236}">
                <a16:creationId xmlns:a16="http://schemas.microsoft.com/office/drawing/2014/main" id="{E82CF61F-2755-02BA-37A1-7E917E04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1501" y="1598708"/>
            <a:ext cx="1293254" cy="1293254"/>
          </a:xfrm>
          <a:prstGeom prst="rect">
            <a:avLst/>
          </a:prstGeom>
        </p:spPr>
      </p:pic>
      <p:pic>
        <p:nvPicPr>
          <p:cNvPr id="15" name="Graphic 14" descr="Laptop with solid fill">
            <a:extLst>
              <a:ext uri="{FF2B5EF4-FFF2-40B4-BE49-F238E27FC236}">
                <a16:creationId xmlns:a16="http://schemas.microsoft.com/office/drawing/2014/main" id="{216AF1D7-3F31-C784-708B-97D6A0200F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15228" y="4939768"/>
            <a:ext cx="1293254" cy="1293254"/>
          </a:xfrm>
          <a:prstGeom prst="rect">
            <a:avLst/>
          </a:prstGeom>
        </p:spPr>
      </p:pic>
      <p:pic>
        <p:nvPicPr>
          <p:cNvPr id="16" name="Graphic 15" descr="Laptop with solid fill">
            <a:extLst>
              <a:ext uri="{FF2B5EF4-FFF2-40B4-BE49-F238E27FC236}">
                <a16:creationId xmlns:a16="http://schemas.microsoft.com/office/drawing/2014/main" id="{A3A54A2B-6EBD-1CDE-E202-584CF0611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48273" y="5511017"/>
            <a:ext cx="1293254" cy="1293254"/>
          </a:xfrm>
          <a:prstGeom prst="rect">
            <a:avLst/>
          </a:prstGeom>
        </p:spPr>
      </p:pic>
      <p:pic>
        <p:nvPicPr>
          <p:cNvPr id="6" name="Graphic 5" descr="Fuel with solid fill">
            <a:extLst>
              <a:ext uri="{FF2B5EF4-FFF2-40B4-BE49-F238E27FC236}">
                <a16:creationId xmlns:a16="http://schemas.microsoft.com/office/drawing/2014/main" id="{F06868EA-AD73-E4FD-1FD3-CA5E260BA3B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flipH="1">
            <a:off x="5123541" y="4482568"/>
            <a:ext cx="984078" cy="984078"/>
          </a:xfrm>
          <a:prstGeom prst="rect">
            <a:avLst/>
          </a:prstGeom>
        </p:spPr>
      </p:pic>
      <p:pic>
        <p:nvPicPr>
          <p:cNvPr id="18" name="Graphic 17" descr="Traffic cone outline">
            <a:extLst>
              <a:ext uri="{FF2B5EF4-FFF2-40B4-BE49-F238E27FC236}">
                <a16:creationId xmlns:a16="http://schemas.microsoft.com/office/drawing/2014/main" id="{E3CBB75A-5CCB-81D6-E65E-768B23FFDC8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4301" y="5541791"/>
            <a:ext cx="914400" cy="914400"/>
          </a:xfrm>
          <a:prstGeom prst="rect">
            <a:avLst/>
          </a:prstGeom>
        </p:spPr>
      </p:pic>
      <p:pic>
        <p:nvPicPr>
          <p:cNvPr id="20" name="Graphic 19" descr="Large paint brush with solid fill">
            <a:extLst>
              <a:ext uri="{FF2B5EF4-FFF2-40B4-BE49-F238E27FC236}">
                <a16:creationId xmlns:a16="http://schemas.microsoft.com/office/drawing/2014/main" id="{A8F70FB4-EF38-2F83-3718-08D7FEEFFB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990588" y="2753585"/>
            <a:ext cx="914400" cy="914400"/>
          </a:xfrm>
          <a:prstGeom prst="rect">
            <a:avLst/>
          </a:prstGeom>
        </p:spPr>
      </p:pic>
      <p:pic>
        <p:nvPicPr>
          <p:cNvPr id="22" name="Graphic 21" descr="Graffiti Spray outline">
            <a:extLst>
              <a:ext uri="{FF2B5EF4-FFF2-40B4-BE49-F238E27FC236}">
                <a16:creationId xmlns:a16="http://schemas.microsoft.com/office/drawing/2014/main" id="{DFE6414F-F36E-090E-99F7-E03686F7817C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 r="50000"/>
          <a:stretch/>
        </p:blipFill>
        <p:spPr>
          <a:xfrm>
            <a:off x="998397" y="2686566"/>
            <a:ext cx="457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534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Biggest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Imachinable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  <p:pic>
        <p:nvPicPr>
          <p:cNvPr id="16" name="Graphic 15" descr="Laptop with solid fill">
            <a:extLst>
              <a:ext uri="{FF2B5EF4-FFF2-40B4-BE49-F238E27FC236}">
                <a16:creationId xmlns:a16="http://schemas.microsoft.com/office/drawing/2014/main" id="{A3A54A2B-6EBD-1CDE-E202-584CF06116C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50026" y="769311"/>
            <a:ext cx="7565870" cy="75658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255AD2-DF2C-08D7-FEBC-E5A9502D36AA}"/>
              </a:ext>
            </a:extLst>
          </p:cNvPr>
          <p:cNvSpPr txBox="1"/>
          <p:nvPr/>
        </p:nvSpPr>
        <p:spPr>
          <a:xfrm>
            <a:off x="502417" y="2705725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487EA3-0A5A-E5D3-D61A-16DDAF799EF9}"/>
              </a:ext>
            </a:extLst>
          </p:cNvPr>
          <p:cNvSpPr txBox="1"/>
          <p:nvPr/>
        </p:nvSpPr>
        <p:spPr>
          <a:xfrm>
            <a:off x="11296527" y="2215061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B4C7E7"/>
                </a:solidFill>
              </a:rPr>
              <a:t>€/h</a:t>
            </a:r>
          </a:p>
        </p:txBody>
      </p:sp>
    </p:spTree>
    <p:extLst>
      <p:ext uri="{BB962C8B-B14F-4D97-AF65-F5344CB8AC3E}">
        <p14:creationId xmlns:p14="http://schemas.microsoft.com/office/powerpoint/2010/main" val="2882113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2942C-7085-35B1-AECE-5E6C6D846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BYOD &amp; BYOC</a:t>
            </a:r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90BFEBDD-64FA-FD5E-8E29-E1E5CDDEA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386" y="2024142"/>
            <a:ext cx="5056209" cy="5056209"/>
          </a:xfrm>
          <a:prstGeom prst="rect">
            <a:avLst/>
          </a:prstGeom>
        </p:spPr>
      </p:pic>
      <p:pic>
        <p:nvPicPr>
          <p:cNvPr id="10" name="Graphic 9" descr="Laptop with solid fill">
            <a:extLst>
              <a:ext uri="{FF2B5EF4-FFF2-40B4-BE49-F238E27FC236}">
                <a16:creationId xmlns:a16="http://schemas.microsoft.com/office/drawing/2014/main" id="{141208CB-1B4F-DB99-42C0-FE3D05421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00519" y="3429000"/>
            <a:ext cx="2082017" cy="2082017"/>
          </a:xfrm>
          <a:prstGeom prst="rect">
            <a:avLst/>
          </a:prstGeom>
        </p:spPr>
      </p:pic>
      <p:pic>
        <p:nvPicPr>
          <p:cNvPr id="4" name="Graphic 3" descr="Smart Phone with solid fill">
            <a:extLst>
              <a:ext uri="{FF2B5EF4-FFF2-40B4-BE49-F238E27FC236}">
                <a16:creationId xmlns:a16="http://schemas.microsoft.com/office/drawing/2014/main" id="{4C656CB7-9030-2062-58E4-0263CB7B0D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86985" y="2339928"/>
            <a:ext cx="1557270" cy="1557270"/>
          </a:xfrm>
          <a:prstGeom prst="rect">
            <a:avLst/>
          </a:prstGeom>
        </p:spPr>
      </p:pic>
      <p:pic>
        <p:nvPicPr>
          <p:cNvPr id="7" name="Graphic 6" descr="Computer outline">
            <a:extLst>
              <a:ext uri="{FF2B5EF4-FFF2-40B4-BE49-F238E27FC236}">
                <a16:creationId xmlns:a16="http://schemas.microsoft.com/office/drawing/2014/main" id="{D4136E07-52C2-CFDB-2EF7-37C9231EDFA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317210" y="1940506"/>
            <a:ext cx="1557270" cy="1557270"/>
          </a:xfrm>
          <a:prstGeom prst="rect">
            <a:avLst/>
          </a:prstGeom>
        </p:spPr>
      </p:pic>
      <p:pic>
        <p:nvPicPr>
          <p:cNvPr id="9" name="Graphic 8" descr="Tablet outline">
            <a:extLst>
              <a:ext uri="{FF2B5EF4-FFF2-40B4-BE49-F238E27FC236}">
                <a16:creationId xmlns:a16="http://schemas.microsoft.com/office/drawing/2014/main" id="{E35AD95E-558D-D33E-8AC2-2AD57CA063D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455723" y="5100600"/>
            <a:ext cx="1557270" cy="1557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7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DFCF3-5811-7D5A-21DC-BDF9B33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76049" y="2056989"/>
            <a:ext cx="11700510" cy="11409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A01079-C9AF-65DF-9228-A95ACC9DA0B8}"/>
              </a:ext>
            </a:extLst>
          </p:cNvPr>
          <p:cNvSpPr/>
          <p:nvPr/>
        </p:nvSpPr>
        <p:spPr>
          <a:xfrm>
            <a:off x="1338606" y="3893175"/>
            <a:ext cx="1979629" cy="6127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pic>
        <p:nvPicPr>
          <p:cNvPr id="8" name="Graphic 7" descr="Programmer male with solid fill">
            <a:extLst>
              <a:ext uri="{FF2B5EF4-FFF2-40B4-BE49-F238E27FC236}">
                <a16:creationId xmlns:a16="http://schemas.microsoft.com/office/drawing/2014/main" id="{73044F74-8309-FFB6-AA20-6EBCEFC8D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26933" y="4612609"/>
            <a:ext cx="914400" cy="914400"/>
          </a:xfrm>
          <a:prstGeom prst="rect">
            <a:avLst/>
          </a:prstGeom>
        </p:spPr>
      </p:pic>
      <p:pic>
        <p:nvPicPr>
          <p:cNvPr id="6" name="Content Placeholder 5" descr="Programmer female outline">
            <a:extLst>
              <a:ext uri="{FF2B5EF4-FFF2-40B4-BE49-F238E27FC236}">
                <a16:creationId xmlns:a16="http://schemas.microsoft.com/office/drawing/2014/main" id="{B61A31C1-B4CE-44FD-CA12-20B56157CC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26933" y="3022268"/>
            <a:ext cx="914400" cy="914400"/>
          </a:xfr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018E14-58E5-CBEC-6A64-56A284E5E318}"/>
              </a:ext>
            </a:extLst>
          </p:cNvPr>
          <p:cNvSpPr/>
          <p:nvPr/>
        </p:nvSpPr>
        <p:spPr>
          <a:xfrm>
            <a:off x="4486667" y="3471672"/>
            <a:ext cx="3309977" cy="172341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 Environment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90B728-4549-A477-335B-D810F004CA82}"/>
              </a:ext>
            </a:extLst>
          </p:cNvPr>
          <p:cNvCxnSpPr>
            <a:cxnSpLocks/>
            <a:stCxn id="4" idx="3"/>
          </p:cNvCxnSpPr>
          <p:nvPr/>
        </p:nvCxnSpPr>
        <p:spPr>
          <a:xfrm flipV="1">
            <a:off x="3318235" y="4068188"/>
            <a:ext cx="1168432" cy="13135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1E24A15-C82B-FFF8-75BC-9D51DFEC513F}"/>
              </a:ext>
            </a:extLst>
          </p:cNvPr>
          <p:cNvSpPr/>
          <p:nvPr/>
        </p:nvSpPr>
        <p:spPr>
          <a:xfrm>
            <a:off x="1338606" y="5482870"/>
            <a:ext cx="1979629" cy="6127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Device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9FB2ACD-6694-A655-3FB9-58145BF0C818}"/>
              </a:ext>
            </a:extLst>
          </p:cNvPr>
          <p:cNvCxnSpPr>
            <a:cxnSpLocks/>
          </p:cNvCxnSpPr>
          <p:nvPr/>
        </p:nvCxnSpPr>
        <p:spPr>
          <a:xfrm>
            <a:off x="3195686" y="5921120"/>
            <a:ext cx="981380" cy="876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7248353-D290-1D78-8491-7BC60C3A1343}"/>
              </a:ext>
            </a:extLst>
          </p:cNvPr>
          <p:cNvSpPr/>
          <p:nvPr/>
        </p:nvSpPr>
        <p:spPr>
          <a:xfrm>
            <a:off x="4177066" y="4996207"/>
            <a:ext cx="3309977" cy="1723410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 Environment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9E17E781-E055-CA03-D0FD-6830B185F3E6}"/>
              </a:ext>
            </a:extLst>
          </p:cNvPr>
          <p:cNvSpPr/>
          <p:nvPr/>
        </p:nvSpPr>
        <p:spPr>
          <a:xfrm>
            <a:off x="9688450" y="3073139"/>
            <a:ext cx="2479249" cy="3978112"/>
          </a:xfrm>
          <a:prstGeom prst="cloud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BDE0329-D750-0468-7F6E-C21B11F78545}"/>
              </a:ext>
            </a:extLst>
          </p:cNvPr>
          <p:cNvCxnSpPr>
            <a:stCxn id="9" idx="3"/>
          </p:cNvCxnSpPr>
          <p:nvPr/>
        </p:nvCxnSpPr>
        <p:spPr>
          <a:xfrm>
            <a:off x="7796644" y="4333377"/>
            <a:ext cx="1925532" cy="459962"/>
          </a:xfrm>
          <a:prstGeom prst="line">
            <a:avLst/>
          </a:prstGeom>
          <a:ln w="11112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B9509AD-DB27-630E-1466-CDD98A41B014}"/>
              </a:ext>
            </a:extLst>
          </p:cNvPr>
          <p:cNvCxnSpPr>
            <a:cxnSpLocks/>
          </p:cNvCxnSpPr>
          <p:nvPr/>
        </p:nvCxnSpPr>
        <p:spPr>
          <a:xfrm flipV="1">
            <a:off x="7453317" y="5332040"/>
            <a:ext cx="2268859" cy="675603"/>
          </a:xfrm>
          <a:prstGeom prst="line">
            <a:avLst/>
          </a:prstGeom>
          <a:ln w="111125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08030D10-C8CA-5D45-4664-8BB0FB3E4A92}"/>
              </a:ext>
            </a:extLst>
          </p:cNvPr>
          <p:cNvSpPr/>
          <p:nvPr/>
        </p:nvSpPr>
        <p:spPr>
          <a:xfrm>
            <a:off x="4081132" y="1717566"/>
            <a:ext cx="3309978" cy="1414682"/>
          </a:xfrm>
          <a:prstGeom prst="wedgeRectCallout">
            <a:avLst>
              <a:gd name="adj1" fmla="val -17988"/>
              <a:gd name="adj2" fmla="val 80348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Linux, bash, git, 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VS Code for the Web, 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Docker, Language Runtimes, 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 err="1">
                <a:solidFill>
                  <a:sysClr val="windowText" lastClr="000000"/>
                </a:solidFill>
              </a:rPr>
              <a:t>npm</a:t>
            </a:r>
            <a:r>
              <a:rPr lang="en-US" dirty="0">
                <a:solidFill>
                  <a:sysClr val="windowText" lastClr="000000"/>
                </a:solidFill>
              </a:rPr>
              <a:t> | maven | pip, </a:t>
            </a:r>
            <a:br>
              <a:rPr lang="en-US" dirty="0">
                <a:solidFill>
                  <a:sysClr val="windowText" lastClr="000000"/>
                </a:solidFill>
              </a:rPr>
            </a:br>
            <a:r>
              <a:rPr lang="en-US" dirty="0">
                <a:solidFill>
                  <a:sysClr val="windowText" lastClr="000000"/>
                </a:solidFill>
              </a:rPr>
              <a:t>tools for lint, test, build, package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F9FB1033-C149-C42D-FC63-BCC7633013E8}"/>
              </a:ext>
            </a:extLst>
          </p:cNvPr>
          <p:cNvSpPr/>
          <p:nvPr/>
        </p:nvSpPr>
        <p:spPr>
          <a:xfrm>
            <a:off x="7206281" y="1431891"/>
            <a:ext cx="2201504" cy="1414682"/>
          </a:xfrm>
          <a:prstGeom prst="wedgeRectCallout">
            <a:avLst>
              <a:gd name="adj1" fmla="val -37844"/>
              <a:gd name="adj2" fmla="val 10862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project/product specific databases, middleware, AI models, &lt;anything&gt;</a:t>
            </a:r>
          </a:p>
        </p:txBody>
      </p:sp>
      <p:pic>
        <p:nvPicPr>
          <p:cNvPr id="26" name="Graphic 25" descr="Document outline">
            <a:extLst>
              <a:ext uri="{FF2B5EF4-FFF2-40B4-BE49-F238E27FC236}">
                <a16:creationId xmlns:a16="http://schemas.microsoft.com/office/drawing/2014/main" id="{0878098D-B024-E3BD-6910-6DC8473B4C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09765" y="4627868"/>
            <a:ext cx="553864" cy="553864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8CC0D77-60B9-6FB8-778F-B14FBEDFBC26}"/>
              </a:ext>
            </a:extLst>
          </p:cNvPr>
          <p:cNvCxnSpPr/>
          <p:nvPr/>
        </p:nvCxnSpPr>
        <p:spPr>
          <a:xfrm flipV="1">
            <a:off x="3844315" y="4505917"/>
            <a:ext cx="598425" cy="34174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6091D05-B54C-63EC-7FD8-A83C22D04006}"/>
              </a:ext>
            </a:extLst>
          </p:cNvPr>
          <p:cNvCxnSpPr>
            <a:cxnSpLocks/>
          </p:cNvCxnSpPr>
          <p:nvPr/>
        </p:nvCxnSpPr>
        <p:spPr>
          <a:xfrm>
            <a:off x="3855890" y="5032224"/>
            <a:ext cx="372026" cy="14294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77395351-4F96-09D6-6B7E-137E9323D862}"/>
              </a:ext>
            </a:extLst>
          </p:cNvPr>
          <p:cNvSpPr/>
          <p:nvPr/>
        </p:nvSpPr>
        <p:spPr>
          <a:xfrm>
            <a:off x="7346373" y="2984076"/>
            <a:ext cx="1727289" cy="781576"/>
          </a:xfrm>
          <a:prstGeom prst="wedgeRectCallout">
            <a:avLst>
              <a:gd name="adj1" fmla="val -42117"/>
              <a:gd name="adj2" fmla="val 84205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</a:rPr>
              <a:t>CPU / GPU, RAM, Storage</a:t>
            </a:r>
          </a:p>
        </p:txBody>
      </p:sp>
    </p:spTree>
    <p:extLst>
      <p:ext uri="{BB962C8B-B14F-4D97-AF65-F5344CB8AC3E}">
        <p14:creationId xmlns:p14="http://schemas.microsoft.com/office/powerpoint/2010/main" val="129105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6" grpId="0" animBg="1"/>
      <p:bldP spid="23" grpId="0" animBg="1"/>
      <p:bldP spid="24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E441A6-BA9A-CE4E-A955-1226B6B69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6E23D0-0919-BE73-E7B9-EF2261C69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CTO at</a:t>
            </a:r>
          </a:p>
          <a:p>
            <a:r>
              <a:rPr lang="en-US" dirty="0"/>
              <a:t>ecosystem of 30 companies (2800 colleagues) in The Netherlands</a:t>
            </a:r>
          </a:p>
          <a:p>
            <a:pPr lvl="1"/>
            <a:r>
              <a:rPr lang="en-US" dirty="0"/>
              <a:t>Portugal, Spain, South Africa and Germany </a:t>
            </a:r>
          </a:p>
          <a:p>
            <a:r>
              <a:rPr lang="en-US" dirty="0"/>
              <a:t>Father of two </a:t>
            </a:r>
          </a:p>
          <a:p>
            <a:r>
              <a:rPr lang="en-US" dirty="0"/>
              <a:t>IT Architect for dozens of customers</a:t>
            </a:r>
          </a:p>
          <a:p>
            <a:pPr lvl="1"/>
            <a:r>
              <a:rPr lang="en-US" dirty="0"/>
              <a:t>focus on custom application development, data, integration, cloud, ..</a:t>
            </a:r>
          </a:p>
          <a:p>
            <a:r>
              <a:rPr lang="en-US" dirty="0"/>
              <a:t>[too] much time spent on ‘trying things out’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FD7C89A-D777-51BB-0023-20AC3D05CE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/>
          <a:stretch/>
        </p:blipFill>
        <p:spPr bwMode="auto">
          <a:xfrm>
            <a:off x="6894314" y="240030"/>
            <a:ext cx="3157071" cy="229051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9790D9A-A242-1CCD-0EA3-344FB04C6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20" y="2786908"/>
            <a:ext cx="2876548" cy="49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7462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Cloud 36">
            <a:extLst>
              <a:ext uri="{FF2B5EF4-FFF2-40B4-BE49-F238E27FC236}">
                <a16:creationId xmlns:a16="http://schemas.microsoft.com/office/drawing/2014/main" id="{08458535-255E-425D-9EAA-85CAC9C94006}"/>
              </a:ext>
            </a:extLst>
          </p:cNvPr>
          <p:cNvSpPr/>
          <p:nvPr/>
        </p:nvSpPr>
        <p:spPr>
          <a:xfrm>
            <a:off x="3528760" y="3429000"/>
            <a:ext cx="1356190" cy="1901222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0259C-E1FD-1060-5B44-36CC8C32A3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Platform Options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515A4F4-E0B3-5585-1A61-9A2E8A3959D1}"/>
              </a:ext>
            </a:extLst>
          </p:cNvPr>
          <p:cNvSpPr/>
          <p:nvPr/>
        </p:nvSpPr>
        <p:spPr>
          <a:xfrm>
            <a:off x="482885" y="4910032"/>
            <a:ext cx="11419555" cy="135618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Laptop with solid fill">
            <a:extLst>
              <a:ext uri="{FF2B5EF4-FFF2-40B4-BE49-F238E27FC236}">
                <a16:creationId xmlns:a16="http://schemas.microsoft.com/office/drawing/2014/main" id="{BF36572D-0DBF-1AB3-7A1D-8ACA3BED7B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2885" y="3583121"/>
            <a:ext cx="1576207" cy="1576207"/>
          </a:xfrm>
          <a:prstGeom prst="rect">
            <a:avLst/>
          </a:prstGeom>
        </p:spPr>
      </p:pic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5A4E5B9-3492-F9E5-5AC0-28C5FD65B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6630" y="3568482"/>
            <a:ext cx="1356189" cy="1356189"/>
          </a:xfrm>
          <a:prstGeom prst="rect">
            <a:avLst/>
          </a:prstGeom>
        </p:spPr>
      </p:pic>
      <p:sp>
        <p:nvSpPr>
          <p:cNvPr id="14" name="Cloud 13">
            <a:extLst>
              <a:ext uri="{FF2B5EF4-FFF2-40B4-BE49-F238E27FC236}">
                <a16:creationId xmlns:a16="http://schemas.microsoft.com/office/drawing/2014/main" id="{F20CC330-1FEF-B466-6815-E44792B0EE7E}"/>
              </a:ext>
            </a:extLst>
          </p:cNvPr>
          <p:cNvSpPr/>
          <p:nvPr/>
        </p:nvSpPr>
        <p:spPr>
          <a:xfrm>
            <a:off x="5827224" y="3153153"/>
            <a:ext cx="3353678" cy="1712770"/>
          </a:xfrm>
          <a:prstGeom prst="cloud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A249F922-F812-D263-2AA7-033A0E678F10}"/>
              </a:ext>
            </a:extLst>
          </p:cNvPr>
          <p:cNvSpPr/>
          <p:nvPr/>
        </p:nvSpPr>
        <p:spPr>
          <a:xfrm>
            <a:off x="9705310" y="3553651"/>
            <a:ext cx="2197130" cy="1326911"/>
          </a:xfrm>
          <a:prstGeom prst="cloud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SaaS</a:t>
            </a:r>
          </a:p>
        </p:txBody>
      </p:sp>
      <p:sp>
        <p:nvSpPr>
          <p:cNvPr id="16" name="Cloud 15">
            <a:extLst>
              <a:ext uri="{FF2B5EF4-FFF2-40B4-BE49-F238E27FC236}">
                <a16:creationId xmlns:a16="http://schemas.microsoft.com/office/drawing/2014/main" id="{5816494D-05BA-1D48-7993-AE8E33CCF31B}"/>
              </a:ext>
            </a:extLst>
          </p:cNvPr>
          <p:cNvSpPr/>
          <p:nvPr/>
        </p:nvSpPr>
        <p:spPr>
          <a:xfrm>
            <a:off x="5797015" y="3583121"/>
            <a:ext cx="1760652" cy="1326911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self managed</a:t>
            </a:r>
          </a:p>
        </p:txBody>
      </p:sp>
      <p:sp>
        <p:nvSpPr>
          <p:cNvPr id="17" name="Cloud 16">
            <a:extLst>
              <a:ext uri="{FF2B5EF4-FFF2-40B4-BE49-F238E27FC236}">
                <a16:creationId xmlns:a16="http://schemas.microsoft.com/office/drawing/2014/main" id="{930389D7-A4D2-4C8C-AB1A-802C8CF5BD2E}"/>
              </a:ext>
            </a:extLst>
          </p:cNvPr>
          <p:cNvSpPr/>
          <p:nvPr/>
        </p:nvSpPr>
        <p:spPr>
          <a:xfrm>
            <a:off x="7422895" y="3524180"/>
            <a:ext cx="1935126" cy="1326911"/>
          </a:xfrm>
          <a:prstGeom prst="cloud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vendor managed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1797D24-9AFF-48D8-E457-1511D1C48A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3324" y="5203437"/>
            <a:ext cx="371901" cy="3165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3BE93C1C-3C6E-E569-51CF-5557470DB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988" y="5601197"/>
            <a:ext cx="518287" cy="504825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27FD3D-696C-9A72-A05B-A036CB8D9599}"/>
              </a:ext>
            </a:extLst>
          </p:cNvPr>
          <p:cNvSpPr/>
          <p:nvPr/>
        </p:nvSpPr>
        <p:spPr>
          <a:xfrm>
            <a:off x="741362" y="5247739"/>
            <a:ext cx="647272" cy="39932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272DDD4-0818-6C7E-EAA0-C39CE0AD7D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92" y="5247739"/>
            <a:ext cx="371901" cy="31651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4F87AD-54DB-06D6-204D-7B65FD2B70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456" y="5645499"/>
            <a:ext cx="518287" cy="504825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84E740-033C-CFDE-862B-F11113F0A5E0}"/>
              </a:ext>
            </a:extLst>
          </p:cNvPr>
          <p:cNvSpPr/>
          <p:nvPr/>
        </p:nvSpPr>
        <p:spPr>
          <a:xfrm>
            <a:off x="2946830" y="5292041"/>
            <a:ext cx="647272" cy="39932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VM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E82EB34-D04C-126B-3ADF-88610820F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34437" y="5003772"/>
            <a:ext cx="371901" cy="316511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E23E8D-3554-35EB-9144-E1863ABD50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798" y="5349753"/>
            <a:ext cx="518287" cy="504825"/>
          </a:xfrm>
          <a:prstGeom prst="rect">
            <a:avLst/>
          </a:prstGeom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0AC4312D-2A45-466A-1BCC-6A192B95FA70}"/>
              </a:ext>
            </a:extLst>
          </p:cNvPr>
          <p:cNvSpPr/>
          <p:nvPr/>
        </p:nvSpPr>
        <p:spPr>
          <a:xfrm>
            <a:off x="6072475" y="5048074"/>
            <a:ext cx="647272" cy="39932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VM</a:t>
            </a:r>
          </a:p>
        </p:txBody>
      </p:sp>
      <p:pic>
        <p:nvPicPr>
          <p:cNvPr id="27" name="Picture 4" descr="aws-logo">
            <a:extLst>
              <a:ext uri="{FF2B5EF4-FFF2-40B4-BE49-F238E27FC236}">
                <a16:creationId xmlns:a16="http://schemas.microsoft.com/office/drawing/2014/main" id="{69237163-F5DC-4E29-2078-0E0813F89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7701" y="5546192"/>
            <a:ext cx="1018851" cy="76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>
            <a:extLst>
              <a:ext uri="{FF2B5EF4-FFF2-40B4-BE49-F238E27FC236}">
                <a16:creationId xmlns:a16="http://schemas.microsoft.com/office/drawing/2014/main" id="{B40D8BED-C267-1E6F-BF87-3145DE9D7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672" y="5393227"/>
            <a:ext cx="1309706" cy="3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Google Cloud Logo, history, meaning, symbol, PNG">
            <a:extLst>
              <a:ext uri="{FF2B5EF4-FFF2-40B4-BE49-F238E27FC236}">
                <a16:creationId xmlns:a16="http://schemas.microsoft.com/office/drawing/2014/main" id="{52064C55-E3FA-EA19-5CAB-B95F4299F2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5352" y="5583445"/>
            <a:ext cx="1663998" cy="9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aws-logo">
            <a:extLst>
              <a:ext uri="{FF2B5EF4-FFF2-40B4-BE49-F238E27FC236}">
                <a16:creationId xmlns:a16="http://schemas.microsoft.com/office/drawing/2014/main" id="{B4AEF211-8CE7-9A74-81D7-44B23AA1D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1627" y="5292041"/>
            <a:ext cx="1257771" cy="94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6">
            <a:extLst>
              <a:ext uri="{FF2B5EF4-FFF2-40B4-BE49-F238E27FC236}">
                <a16:creationId xmlns:a16="http://schemas.microsoft.com/office/drawing/2014/main" id="{79B53DCB-878A-918A-B31E-B48A4542C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5153" y="4970938"/>
            <a:ext cx="1309706" cy="3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Gitpod Case Study | MAD - Digital Product Studio">
            <a:extLst>
              <a:ext uri="{FF2B5EF4-FFF2-40B4-BE49-F238E27FC236}">
                <a16:creationId xmlns:a16="http://schemas.microsoft.com/office/drawing/2014/main" id="{29720522-7893-8D3D-5348-0FA9E9AF2B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10113751" y="5128540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utomating AWS Cloud9 - Stelligent">
            <a:extLst>
              <a:ext uri="{FF2B5EF4-FFF2-40B4-BE49-F238E27FC236}">
                <a16:creationId xmlns:a16="http://schemas.microsoft.com/office/drawing/2014/main" id="{A8039411-A711-7890-5446-1D0D60D27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1439" y="5063533"/>
            <a:ext cx="771074" cy="771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0A8D8C6-4DD8-6D81-BFAB-4A1894CB6E0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82717" y="5878716"/>
            <a:ext cx="1649583" cy="289462"/>
          </a:xfrm>
          <a:prstGeom prst="rect">
            <a:avLst/>
          </a:prstGeom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37CC172A-9EA3-E96C-BCB3-5EC50FE4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0833" y="5063533"/>
            <a:ext cx="467474" cy="467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10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3" grpId="0" animBg="1"/>
      <p:bldP spid="2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79F63B-EC76-CAF1-1FCD-98939B27B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Prominent Offerings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BC081-CFF0-F1FD-55D9-657DA750F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9560" y="3026004"/>
            <a:ext cx="11700510" cy="3591966"/>
          </a:xfrm>
        </p:spPr>
        <p:txBody>
          <a:bodyPr>
            <a:normAutofit fontScale="92500" lnSpcReduction="20000"/>
          </a:bodyPr>
          <a:lstStyle/>
          <a:p>
            <a:r>
              <a:rPr lang="en-US" dirty="0" err="1"/>
              <a:t>Gitpod</a:t>
            </a:r>
            <a:r>
              <a:rPr lang="en-US" dirty="0"/>
              <a:t> **</a:t>
            </a:r>
          </a:p>
          <a:p>
            <a:r>
              <a:rPr lang="en-US" dirty="0"/>
              <a:t>GitHub </a:t>
            </a:r>
            <a:r>
              <a:rPr lang="en-US" dirty="0" err="1"/>
              <a:t>Codespaces</a:t>
            </a:r>
            <a:r>
              <a:rPr lang="en-US" dirty="0"/>
              <a:t> **</a:t>
            </a:r>
          </a:p>
          <a:p>
            <a:r>
              <a:rPr lang="en-US" dirty="0" err="1"/>
              <a:t>DevPod</a:t>
            </a:r>
            <a:r>
              <a:rPr lang="en-US" dirty="0"/>
              <a:t> *</a:t>
            </a:r>
          </a:p>
          <a:p>
            <a:r>
              <a:rPr lang="en-US" dirty="0"/>
              <a:t>Coder *</a:t>
            </a:r>
          </a:p>
          <a:p>
            <a:endParaRPr lang="en-US" dirty="0"/>
          </a:p>
          <a:p>
            <a:r>
              <a:rPr lang="en-US" dirty="0"/>
              <a:t>AWS </a:t>
            </a:r>
            <a:r>
              <a:rPr lang="en-US" dirty="0" err="1"/>
              <a:t>CodeCatalyst</a:t>
            </a:r>
            <a:r>
              <a:rPr lang="en-US" dirty="0"/>
              <a:t> **, AWS Cloud9 **, </a:t>
            </a:r>
            <a:br>
              <a:rPr lang="en-US" dirty="0"/>
            </a:br>
            <a:r>
              <a:rPr lang="en-US" dirty="0"/>
              <a:t>Microsoft Dev Box, Google Cloud Workstation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dirty="0"/>
              <a:t>*  - open source, ** - free tier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55BF46C-D7A5-5C3B-08CF-D9981A275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990" y="1510859"/>
            <a:ext cx="5886450" cy="331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289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4C356-AE7B-D63F-2053-9858C775C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How can you get going?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21684-D328-DCE4-5E2A-F4103F731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open a </a:t>
            </a:r>
            <a:r>
              <a:rPr lang="en-US" dirty="0" err="1"/>
              <a:t>Gitpod#GitHub</a:t>
            </a:r>
            <a:r>
              <a:rPr lang="en-US" dirty="0"/>
              <a:t> Repo URL – open an ephemeral workspace with the environment set up for and with all sources in the Repo</a:t>
            </a:r>
          </a:p>
          <a:p>
            <a:pPr lvl="1"/>
            <a:r>
              <a:rPr lang="en-US" dirty="0"/>
              <a:t>including all downloaded packages</a:t>
            </a:r>
          </a:p>
          <a:p>
            <a:pPr lvl="1"/>
            <a:r>
              <a:rPr lang="en-US" dirty="0"/>
              <a:t>if the repo contains a </a:t>
            </a:r>
            <a:r>
              <a:rPr lang="en-US" sz="2000" dirty="0">
                <a:latin typeface="Cascadia Mono" panose="020B0609020000020004" pitchFamily="49" charset="0"/>
                <a:cs typeface="Cascadia Mono" panose="020B0609020000020004" pitchFamily="49" charset="0"/>
              </a:rPr>
              <a:t>.</a:t>
            </a:r>
            <a:r>
              <a:rPr lang="en-US" sz="20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gitpod.yml</a:t>
            </a:r>
            <a:r>
              <a:rPr lang="en-US" dirty="0"/>
              <a:t> file, then additional finetuning </a:t>
            </a:r>
            <a:br>
              <a:rPr lang="en-US" dirty="0"/>
            </a:br>
            <a:r>
              <a:rPr lang="en-US" dirty="0"/>
              <a:t>(such as download and installation of software or pull and run container images)</a:t>
            </a:r>
          </a:p>
          <a:p>
            <a:r>
              <a:rPr lang="en-US" dirty="0"/>
              <a:t>Start a development environment </a:t>
            </a:r>
          </a:p>
          <a:p>
            <a:pPr lvl="1"/>
            <a:r>
              <a:rPr lang="en-US" dirty="0"/>
              <a:t>on SaaS – </a:t>
            </a:r>
            <a:r>
              <a:rPr lang="en-US" dirty="0" err="1"/>
              <a:t>Codespaces</a:t>
            </a:r>
            <a:r>
              <a:rPr lang="en-US" dirty="0"/>
              <a:t>, </a:t>
            </a:r>
            <a:r>
              <a:rPr lang="en-US" dirty="0" err="1"/>
              <a:t>Gitpod</a:t>
            </a:r>
            <a:r>
              <a:rPr lang="en-US" dirty="0"/>
              <a:t>, AWS Cloud9</a:t>
            </a:r>
          </a:p>
          <a:p>
            <a:pPr lvl="1"/>
            <a:r>
              <a:rPr lang="en-US" dirty="0"/>
              <a:t>using a local </a:t>
            </a:r>
            <a:r>
              <a:rPr lang="en-US" dirty="0" err="1"/>
              <a:t>DevPod</a:t>
            </a:r>
            <a:r>
              <a:rPr lang="en-US" dirty="0"/>
              <a:t> provider or VS Code </a:t>
            </a:r>
            <a:r>
              <a:rPr lang="en-US" dirty="0" err="1"/>
              <a:t>DevContainers</a:t>
            </a:r>
            <a:r>
              <a:rPr lang="en-US" dirty="0"/>
              <a:t> (local Docker container)</a:t>
            </a:r>
          </a:p>
          <a:p>
            <a:pPr lvl="1"/>
            <a:r>
              <a:rPr lang="en-US" dirty="0"/>
              <a:t>on IaaS with Coder or </a:t>
            </a:r>
            <a:r>
              <a:rPr lang="en-US" dirty="0" err="1"/>
              <a:t>DevPod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19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C92700-1670-DC5B-4D2C-CBD0219FA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Sizes and Prices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4C1C2EEC-CABF-A1E4-29BE-AF157BCA9C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652290"/>
              </p:ext>
            </p:extLst>
          </p:nvPr>
        </p:nvGraphicFramePr>
        <p:xfrm>
          <a:off x="288925" y="2370399"/>
          <a:ext cx="11701460" cy="4028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0292">
                  <a:extLst>
                    <a:ext uri="{9D8B030D-6E8A-4147-A177-3AD203B41FA5}">
                      <a16:colId xmlns:a16="http://schemas.microsoft.com/office/drawing/2014/main" val="3399088195"/>
                    </a:ext>
                  </a:extLst>
                </a:gridCol>
                <a:gridCol w="2340292">
                  <a:extLst>
                    <a:ext uri="{9D8B030D-6E8A-4147-A177-3AD203B41FA5}">
                      <a16:colId xmlns:a16="http://schemas.microsoft.com/office/drawing/2014/main" val="669447055"/>
                    </a:ext>
                  </a:extLst>
                </a:gridCol>
                <a:gridCol w="2340292">
                  <a:extLst>
                    <a:ext uri="{9D8B030D-6E8A-4147-A177-3AD203B41FA5}">
                      <a16:colId xmlns:a16="http://schemas.microsoft.com/office/drawing/2014/main" val="1586870428"/>
                    </a:ext>
                  </a:extLst>
                </a:gridCol>
                <a:gridCol w="2340292">
                  <a:extLst>
                    <a:ext uri="{9D8B030D-6E8A-4147-A177-3AD203B41FA5}">
                      <a16:colId xmlns:a16="http://schemas.microsoft.com/office/drawing/2014/main" val="2446623040"/>
                    </a:ext>
                  </a:extLst>
                </a:gridCol>
                <a:gridCol w="2340292">
                  <a:extLst>
                    <a:ext uri="{9D8B030D-6E8A-4147-A177-3AD203B41FA5}">
                      <a16:colId xmlns:a16="http://schemas.microsoft.com/office/drawing/2014/main" val="27866678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Product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Free 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Shape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Normal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Out of the box shapes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372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Gitpod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 hours / month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cores | 8GB | 30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€0.36 / hour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4, 8, 14, 30 cores</a:t>
                      </a:r>
                    </a:p>
                    <a:p>
                      <a:r>
                        <a:rPr lang="en-US" dirty="0"/>
                        <a:t>8, 16, 30, 54 GB 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6792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GitHub </a:t>
                      </a:r>
                      <a:r>
                        <a:rPr lang="en-US" dirty="0" err="1"/>
                        <a:t>Codespaces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 hours / month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cores | 8GB | 15 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$0.36 / hour + $0.07 / month per GB Storage</a:t>
                      </a:r>
                    </a:p>
                    <a:p>
                      <a:r>
                        <a:rPr lang="en-US" dirty="0"/>
                        <a:t>( $2.88 / hour for 32 Cores &amp; 64 GB 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2, 4, 8, 16, 32 cores – with associated RAM</a:t>
                      </a:r>
                    </a:p>
                    <a:p>
                      <a:r>
                        <a:rPr lang="en-US" dirty="0"/>
                        <a:t>unlimited storage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2649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AWS Cloud9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One year EC2 &amp; EBS free tier </a:t>
                      </a:r>
                      <a:br>
                        <a:rPr lang="en-US" dirty="0"/>
                      </a:br>
                      <a:r>
                        <a:rPr lang="en-US" dirty="0"/>
                        <a:t>(750 hours / month)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t2.micro </a:t>
                      </a:r>
                      <a:b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(1 core | 1 GB)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$ 2.50 / month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EC2 machine shape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4820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DevPod</a:t>
                      </a:r>
                      <a:r>
                        <a:rPr lang="en-US" dirty="0"/>
                        <a:t> &amp; Coder </a:t>
                      </a:r>
                      <a:br>
                        <a:rPr lang="en-US" dirty="0"/>
                      </a:br>
                      <a:r>
                        <a:rPr lang="en-US" dirty="0"/>
                        <a:t>(on IaaS)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&lt;standard free tier on public cloud for compute and storage&gt;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&lt;configure using standard VM shapes or container sizing&gt;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$ 2.00 - $ 5.00 / month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any VM (or container) size offered by public cloud provider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1724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35653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105C2-01C0-B274-F885-881DDEF4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Great first use cases</a:t>
            </a:r>
          </a:p>
        </p:txBody>
      </p:sp>
      <p:pic>
        <p:nvPicPr>
          <p:cNvPr id="5" name="Graphic 4" descr="Classroom with solid fill">
            <a:extLst>
              <a:ext uri="{FF2B5EF4-FFF2-40B4-BE49-F238E27FC236}">
                <a16:creationId xmlns:a16="http://schemas.microsoft.com/office/drawing/2014/main" id="{FA9E2916-5044-6386-0A92-5D171600E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38804" y="4298309"/>
            <a:ext cx="2483135" cy="2483135"/>
          </a:xfrm>
          <a:prstGeom prst="rect">
            <a:avLst/>
          </a:prstGeom>
        </p:spPr>
      </p:pic>
      <p:pic>
        <p:nvPicPr>
          <p:cNvPr id="7" name="Graphic 6" descr="Cheers with solid fill">
            <a:extLst>
              <a:ext uri="{FF2B5EF4-FFF2-40B4-BE49-F238E27FC236}">
                <a16:creationId xmlns:a16="http://schemas.microsoft.com/office/drawing/2014/main" id="{E4F0EA48-BF21-9A6B-0CB9-314307650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5522" y="2401369"/>
            <a:ext cx="2483136" cy="2483136"/>
          </a:xfrm>
          <a:prstGeom prst="rect">
            <a:avLst/>
          </a:prstGeom>
        </p:spPr>
      </p:pic>
      <p:pic>
        <p:nvPicPr>
          <p:cNvPr id="9" name="Graphic 8" descr="Desk with solid fill">
            <a:extLst>
              <a:ext uri="{FF2B5EF4-FFF2-40B4-BE49-F238E27FC236}">
                <a16:creationId xmlns:a16="http://schemas.microsoft.com/office/drawing/2014/main" id="{2662FED7-03C5-49F1-5CC4-824BF881B9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39252" y="4054415"/>
            <a:ext cx="2922531" cy="2922531"/>
          </a:xfrm>
          <a:prstGeom prst="rect">
            <a:avLst/>
          </a:prstGeom>
        </p:spPr>
      </p:pic>
      <p:pic>
        <p:nvPicPr>
          <p:cNvPr id="11" name="Graphic 10" descr="Scientist female outline">
            <a:extLst>
              <a:ext uri="{FF2B5EF4-FFF2-40B4-BE49-F238E27FC236}">
                <a16:creationId xmlns:a16="http://schemas.microsoft.com/office/drawing/2014/main" id="{E2DEAC61-4F8E-4E54-8967-0D5AC82E3EE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65094" y="2408905"/>
            <a:ext cx="2803992" cy="2803992"/>
          </a:xfrm>
          <a:prstGeom prst="rect">
            <a:avLst/>
          </a:prstGeom>
        </p:spPr>
      </p:pic>
      <p:pic>
        <p:nvPicPr>
          <p:cNvPr id="17" name="Graphic 16" descr="Diploma outline">
            <a:extLst>
              <a:ext uri="{FF2B5EF4-FFF2-40B4-BE49-F238E27FC236}">
                <a16:creationId xmlns:a16="http://schemas.microsoft.com/office/drawing/2014/main" id="{548AAA09-90F2-EE53-60D4-E077506AFD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362173" y="38411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3588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F8E29-56FA-8912-A6CD-FD4442A4B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Explore latest Oracle Database release plus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93BBF-7EF0-AAA3-FF52-760E04F9B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phic 3" descr="Laptop with solid fill">
            <a:extLst>
              <a:ext uri="{FF2B5EF4-FFF2-40B4-BE49-F238E27FC236}">
                <a16:creationId xmlns:a16="http://schemas.microsoft.com/office/drawing/2014/main" id="{694B6403-8887-1741-5F51-4713CE9CBF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b="19447"/>
          <a:stretch/>
        </p:blipFill>
        <p:spPr>
          <a:xfrm>
            <a:off x="5628648" y="1908790"/>
            <a:ext cx="4548089" cy="4711240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66FADA4-F988-A4A3-B87D-7421DCFCBF97}"/>
              </a:ext>
            </a:extLst>
          </p:cNvPr>
          <p:cNvSpPr/>
          <p:nvPr/>
        </p:nvSpPr>
        <p:spPr>
          <a:xfrm>
            <a:off x="1757597" y="2954018"/>
            <a:ext cx="3413294" cy="245030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9B80D2-195C-1451-197B-902BC72DCD35}"/>
              </a:ext>
            </a:extLst>
          </p:cNvPr>
          <p:cNvSpPr txBox="1"/>
          <p:nvPr/>
        </p:nvSpPr>
        <p:spPr>
          <a:xfrm>
            <a:off x="3615828" y="5503022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7" name="Picture 2" descr="Gitpod Case Study | MAD - Digital Product Studio">
            <a:extLst>
              <a:ext uri="{FF2B5EF4-FFF2-40B4-BE49-F238E27FC236}">
                <a16:creationId xmlns:a16="http://schemas.microsoft.com/office/drawing/2014/main" id="{D62D0C54-3375-FF80-F7BF-C72C2B489A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2798591" y="5497500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ylinder 7">
            <a:extLst>
              <a:ext uri="{FF2B5EF4-FFF2-40B4-BE49-F238E27FC236}">
                <a16:creationId xmlns:a16="http://schemas.microsoft.com/office/drawing/2014/main" id="{21137287-93C3-6DF8-3A82-BD64745469D2}"/>
              </a:ext>
            </a:extLst>
          </p:cNvPr>
          <p:cNvSpPr/>
          <p:nvPr/>
        </p:nvSpPr>
        <p:spPr>
          <a:xfrm>
            <a:off x="2227819" y="3408614"/>
            <a:ext cx="2618496" cy="1383415"/>
          </a:xfrm>
          <a:prstGeom prst="can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MSSQL, MySQL, Oracle database - Everything in one single ...">
            <a:extLst>
              <a:ext uri="{FF2B5EF4-FFF2-40B4-BE49-F238E27FC236}">
                <a16:creationId xmlns:a16="http://schemas.microsoft.com/office/drawing/2014/main" id="{069C6907-F6C5-4766-45D4-BC9068967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995" y="3401197"/>
            <a:ext cx="1027743" cy="386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50C3A12-E6AF-C2E9-1BCF-86779787D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7628" y="5151538"/>
            <a:ext cx="735986" cy="36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2A66D1-2EFB-2C17-4971-010647363E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2266" y="3520571"/>
            <a:ext cx="1180750" cy="340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EB4647-E549-CC22-E92B-74E474929F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2266" y="3907318"/>
            <a:ext cx="2031971" cy="1197970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62B5483C-03F7-BB15-D079-42894CA6B3B8}"/>
              </a:ext>
            </a:extLst>
          </p:cNvPr>
          <p:cNvSpPr/>
          <p:nvPr/>
        </p:nvSpPr>
        <p:spPr>
          <a:xfrm rot="12462508">
            <a:off x="4670072" y="4569212"/>
            <a:ext cx="2031189" cy="327199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45D5AB99-77D3-4C35-B710-CA9CBFD9E2EA}"/>
              </a:ext>
            </a:extLst>
          </p:cNvPr>
          <p:cNvSpPr/>
          <p:nvPr/>
        </p:nvSpPr>
        <p:spPr>
          <a:xfrm>
            <a:off x="4305843" y="2372645"/>
            <a:ext cx="1076684" cy="452701"/>
          </a:xfrm>
          <a:prstGeom prst="wedgeRectCallout">
            <a:avLst>
              <a:gd name="adj1" fmla="val 12492"/>
              <a:gd name="adj2" fmla="val 13311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Gitpod</a:t>
            </a:r>
            <a:r>
              <a:rPr lang="en-US" sz="1600" dirty="0"/>
              <a:t> workspace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C83BA93-3323-C92A-1DD9-8EA94EE51A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8264" y="3865858"/>
            <a:ext cx="742857" cy="7904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356E09D-8EEB-4577-2532-234B1C72E80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347" y="5299303"/>
            <a:ext cx="1476190" cy="1457143"/>
          </a:xfrm>
          <a:prstGeom prst="rect">
            <a:avLst/>
          </a:pr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4C4497C-0149-D4ED-FDC6-EF4587131A67}"/>
              </a:ext>
            </a:extLst>
          </p:cNvPr>
          <p:cNvSpPr/>
          <p:nvPr/>
        </p:nvSpPr>
        <p:spPr>
          <a:xfrm>
            <a:off x="703885" y="4190035"/>
            <a:ext cx="1055467" cy="1111170"/>
          </a:xfrm>
          <a:custGeom>
            <a:avLst/>
            <a:gdLst>
              <a:gd name="connsiteX0" fmla="*/ 152642 w 1055467"/>
              <a:gd name="connsiteY0" fmla="*/ 1111170 h 1111170"/>
              <a:gd name="connsiteX1" fmla="*/ 71619 w 1055467"/>
              <a:gd name="connsiteY1" fmla="*/ 243069 h 1111170"/>
              <a:gd name="connsiteX2" fmla="*/ 1055467 w 1055467"/>
              <a:gd name="connsiteY2" fmla="*/ 0 h 1111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5467" h="1111170">
                <a:moveTo>
                  <a:pt x="152642" y="1111170"/>
                </a:moveTo>
                <a:cubicBezTo>
                  <a:pt x="36895" y="769717"/>
                  <a:pt x="-78852" y="428264"/>
                  <a:pt x="71619" y="243069"/>
                </a:cubicBezTo>
                <a:cubicBezTo>
                  <a:pt x="222090" y="57874"/>
                  <a:pt x="638778" y="28937"/>
                  <a:pt x="1055467" y="0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83CAA9E-8EB7-9B34-12C7-3841B265FCE2}"/>
              </a:ext>
            </a:extLst>
          </p:cNvPr>
          <p:cNvSpPr/>
          <p:nvPr/>
        </p:nvSpPr>
        <p:spPr>
          <a:xfrm>
            <a:off x="1911232" y="4794736"/>
            <a:ext cx="743069" cy="3683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Tool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4A988E8-E67D-9E4B-5C56-CF9BB2AED69B}"/>
              </a:ext>
            </a:extLst>
          </p:cNvPr>
          <p:cNvSpPr/>
          <p:nvPr/>
        </p:nvSpPr>
        <p:spPr>
          <a:xfrm>
            <a:off x="4144372" y="4956265"/>
            <a:ext cx="743069" cy="36837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Tool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5AC66FD-B1A7-D424-F037-3885C4E1DD1D}"/>
              </a:ext>
            </a:extLst>
          </p:cNvPr>
          <p:cNvSpPr/>
          <p:nvPr/>
        </p:nvSpPr>
        <p:spPr>
          <a:xfrm>
            <a:off x="2897133" y="4956264"/>
            <a:ext cx="743069" cy="36837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Tool</a:t>
            </a:r>
          </a:p>
        </p:txBody>
      </p:sp>
    </p:spTree>
    <p:extLst>
      <p:ext uri="{BB962C8B-B14F-4D97-AF65-F5344CB8AC3E}">
        <p14:creationId xmlns:p14="http://schemas.microsoft.com/office/powerpoint/2010/main" val="9125854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raphic 33" descr="Laptop with solid fill">
            <a:extLst>
              <a:ext uri="{FF2B5EF4-FFF2-40B4-BE49-F238E27FC236}">
                <a16:creationId xmlns:a16="http://schemas.microsoft.com/office/drawing/2014/main" id="{16287E0D-016A-0AE9-2CE9-667D868DF6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6181" y="2858524"/>
            <a:ext cx="3816759" cy="45644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3105C2-01C0-B274-F885-881DDEF4F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Ephemeral Development Environments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E292667-8461-4F1E-C62C-D698AC0B5B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/>
          <a:stretch/>
        </p:blipFill>
        <p:spPr bwMode="auto">
          <a:xfrm>
            <a:off x="8864212" y="4103631"/>
            <a:ext cx="2239217" cy="1595434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003B05-2F27-434D-36A5-761B4D9A0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1045" y="6479290"/>
            <a:ext cx="1789025" cy="3786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5317AF-017E-FAC2-3A8F-903F8ED0783E}"/>
              </a:ext>
            </a:extLst>
          </p:cNvPr>
          <p:cNvSpPr txBox="1"/>
          <p:nvPr/>
        </p:nvSpPr>
        <p:spPr>
          <a:xfrm>
            <a:off x="658814" y="6491059"/>
            <a:ext cx="93542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2000" dirty="0"/>
              <a:t>lucas.jellema@conclusion.nl  |  technology.amis.nl  |       @lucasjellema  |      </a:t>
            </a:r>
            <a:r>
              <a:rPr lang="nl-NL" sz="2000" dirty="0" err="1"/>
              <a:t>lucas-jellema</a:t>
            </a:r>
            <a:endParaRPr lang="en-NL" sz="20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D153EBF4-798C-0CB5-BE1D-2C663C8CA0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3861" y="6560067"/>
            <a:ext cx="195637" cy="209952"/>
          </a:xfrm>
          <a:prstGeom prst="rect">
            <a:avLst/>
          </a:prstGeom>
        </p:spPr>
      </p:pic>
      <p:pic>
        <p:nvPicPr>
          <p:cNvPr id="8" name="Picture 2" descr="How new Twitter X logo fails - Pimp my Type">
            <a:extLst>
              <a:ext uri="{FF2B5EF4-FFF2-40B4-BE49-F238E27FC236}">
                <a16:creationId xmlns:a16="http://schemas.microsoft.com/office/drawing/2014/main" id="{BBF44599-0BB6-D1AB-0D24-8CD478ABB9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t="10912" r="26689" b="9007"/>
          <a:stretch/>
        </p:blipFill>
        <p:spPr bwMode="auto">
          <a:xfrm>
            <a:off x="6159911" y="6569964"/>
            <a:ext cx="211932" cy="2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5638B8-3DFC-70A6-461D-2BF9FEE5E7F7}"/>
              </a:ext>
            </a:extLst>
          </p:cNvPr>
          <p:cNvSpPr txBox="1"/>
          <p:nvPr/>
        </p:nvSpPr>
        <p:spPr>
          <a:xfrm>
            <a:off x="249117" y="2254288"/>
            <a:ext cx="75693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/>
              <a:t>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9DBEF8-3155-F541-F83B-56A64CAF9593}"/>
              </a:ext>
            </a:extLst>
          </p:cNvPr>
          <p:cNvSpPr txBox="1"/>
          <p:nvPr/>
        </p:nvSpPr>
        <p:spPr>
          <a:xfrm>
            <a:off x="7593213" y="5320839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B4C7E7"/>
                </a:solidFill>
              </a:rPr>
              <a:t>€/h</a:t>
            </a:r>
          </a:p>
        </p:txBody>
      </p:sp>
      <p:pic>
        <p:nvPicPr>
          <p:cNvPr id="15" name="Graphic 14" descr="Screwdriver with solid fill">
            <a:extLst>
              <a:ext uri="{FF2B5EF4-FFF2-40B4-BE49-F238E27FC236}">
                <a16:creationId xmlns:a16="http://schemas.microsoft.com/office/drawing/2014/main" id="{293500F8-A1D2-3E0A-4E29-07F21E63DC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1072" y="4508338"/>
            <a:ext cx="914400" cy="914400"/>
          </a:xfrm>
          <a:prstGeom prst="rect">
            <a:avLst/>
          </a:prstGeom>
        </p:spPr>
      </p:pic>
      <p:pic>
        <p:nvPicPr>
          <p:cNvPr id="16" name="Graphic 15" descr="Hammer with solid fill">
            <a:extLst>
              <a:ext uri="{FF2B5EF4-FFF2-40B4-BE49-F238E27FC236}">
                <a16:creationId xmlns:a16="http://schemas.microsoft.com/office/drawing/2014/main" id="{577446CD-A6B2-A671-814D-671BA07B482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1535721" y="3454770"/>
            <a:ext cx="914400" cy="914400"/>
          </a:xfrm>
          <a:prstGeom prst="rect">
            <a:avLst/>
          </a:prstGeom>
        </p:spPr>
      </p:pic>
      <p:pic>
        <p:nvPicPr>
          <p:cNvPr id="17" name="Graphic 16" descr="Nails outline">
            <a:extLst>
              <a:ext uri="{FF2B5EF4-FFF2-40B4-BE49-F238E27FC236}">
                <a16:creationId xmlns:a16="http://schemas.microsoft.com/office/drawing/2014/main" id="{1345D42C-5174-7B6B-C192-06016E2CC7F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9355" y="3986024"/>
            <a:ext cx="914400" cy="914400"/>
          </a:xfrm>
          <a:prstGeom prst="rect">
            <a:avLst/>
          </a:prstGeom>
        </p:spPr>
      </p:pic>
      <p:pic>
        <p:nvPicPr>
          <p:cNvPr id="18" name="Graphic 17" descr="Wrench with solid fill">
            <a:extLst>
              <a:ext uri="{FF2B5EF4-FFF2-40B4-BE49-F238E27FC236}">
                <a16:creationId xmlns:a16="http://schemas.microsoft.com/office/drawing/2014/main" id="{51BBA593-49C6-1E0C-2DBC-A37D36B906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457003" y="2557955"/>
            <a:ext cx="914400" cy="914400"/>
          </a:xfrm>
          <a:prstGeom prst="rect">
            <a:avLst/>
          </a:prstGeom>
        </p:spPr>
      </p:pic>
      <p:pic>
        <p:nvPicPr>
          <p:cNvPr id="19" name="Graphic 18" descr="Laptop with solid fill">
            <a:extLst>
              <a:ext uri="{FF2B5EF4-FFF2-40B4-BE49-F238E27FC236}">
                <a16:creationId xmlns:a16="http://schemas.microsoft.com/office/drawing/2014/main" id="{D14CC794-303E-1AEF-ADDB-7FF862028FB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025896" y="2783839"/>
            <a:ext cx="3798286" cy="3798286"/>
          </a:xfrm>
          <a:prstGeom prst="rect">
            <a:avLst/>
          </a:prstGeom>
        </p:spPr>
      </p:pic>
      <p:pic>
        <p:nvPicPr>
          <p:cNvPr id="20" name="Graphic 19" descr="Laptop with solid fill">
            <a:extLst>
              <a:ext uri="{FF2B5EF4-FFF2-40B4-BE49-F238E27FC236}">
                <a16:creationId xmlns:a16="http://schemas.microsoft.com/office/drawing/2014/main" id="{B32A100F-5859-4F7E-37A0-64C8F08B66E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564338" y="2905763"/>
            <a:ext cx="1709523" cy="1709523"/>
          </a:xfrm>
          <a:prstGeom prst="rect">
            <a:avLst/>
          </a:prstGeom>
        </p:spPr>
      </p:pic>
      <p:pic>
        <p:nvPicPr>
          <p:cNvPr id="21" name="Graphic 20" descr="Smart Phone with solid fill">
            <a:extLst>
              <a:ext uri="{FF2B5EF4-FFF2-40B4-BE49-F238E27FC236}">
                <a16:creationId xmlns:a16="http://schemas.microsoft.com/office/drawing/2014/main" id="{9A1243F4-6BF6-0659-0479-B4A54CC36CA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6526617" y="4644103"/>
            <a:ext cx="902820" cy="902820"/>
          </a:xfrm>
          <a:prstGeom prst="rect">
            <a:avLst/>
          </a:prstGeom>
        </p:spPr>
      </p:pic>
      <p:pic>
        <p:nvPicPr>
          <p:cNvPr id="22" name="Graphic 21" descr="Tablet outline">
            <a:extLst>
              <a:ext uri="{FF2B5EF4-FFF2-40B4-BE49-F238E27FC236}">
                <a16:creationId xmlns:a16="http://schemas.microsoft.com/office/drawing/2014/main" id="{FAC93B43-1797-705D-F09E-04DE844DAB0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670561" y="2234013"/>
            <a:ext cx="1153703" cy="1153703"/>
          </a:xfrm>
          <a:prstGeom prst="rect">
            <a:avLst/>
          </a:prstGeom>
        </p:spPr>
      </p:pic>
      <p:pic>
        <p:nvPicPr>
          <p:cNvPr id="23" name="Graphic 22" descr="Lock with solid fill">
            <a:extLst>
              <a:ext uri="{FF2B5EF4-FFF2-40B4-BE49-F238E27FC236}">
                <a16:creationId xmlns:a16="http://schemas.microsoft.com/office/drawing/2014/main" id="{FA0CE536-1CD5-2CCF-41C9-DB615E3B9E2F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4905114" y="4500474"/>
            <a:ext cx="1756164" cy="1756164"/>
          </a:xfrm>
          <a:prstGeom prst="rect">
            <a:avLst/>
          </a:prstGeom>
        </p:spPr>
      </p:pic>
      <p:pic>
        <p:nvPicPr>
          <p:cNvPr id="24" name="Graphic 23" descr="Laptop with solid fill">
            <a:extLst>
              <a:ext uri="{FF2B5EF4-FFF2-40B4-BE49-F238E27FC236}">
                <a16:creationId xmlns:a16="http://schemas.microsoft.com/office/drawing/2014/main" id="{9D78AC10-DB10-D655-2322-DC56D63A0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7758" y="3047237"/>
            <a:ext cx="815066" cy="815066"/>
          </a:xfrm>
          <a:prstGeom prst="rect">
            <a:avLst/>
          </a:prstGeom>
        </p:spPr>
      </p:pic>
      <p:pic>
        <p:nvPicPr>
          <p:cNvPr id="25" name="Graphic 24" descr="Laptop with solid fill">
            <a:extLst>
              <a:ext uri="{FF2B5EF4-FFF2-40B4-BE49-F238E27FC236}">
                <a16:creationId xmlns:a16="http://schemas.microsoft.com/office/drawing/2014/main" id="{287590C3-891B-486B-2533-80D147B500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61372" y="2949729"/>
            <a:ext cx="929529" cy="929529"/>
          </a:xfrm>
          <a:prstGeom prst="rect">
            <a:avLst/>
          </a:prstGeom>
        </p:spPr>
      </p:pic>
      <p:pic>
        <p:nvPicPr>
          <p:cNvPr id="26" name="Graphic 25" descr="Laptop with solid fill">
            <a:extLst>
              <a:ext uri="{FF2B5EF4-FFF2-40B4-BE49-F238E27FC236}">
                <a16:creationId xmlns:a16="http://schemas.microsoft.com/office/drawing/2014/main" id="{5B688355-CD63-E167-D570-00FDEF1AA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7220" y="2307856"/>
            <a:ext cx="929529" cy="929529"/>
          </a:xfrm>
          <a:prstGeom prst="rect">
            <a:avLst/>
          </a:prstGeom>
        </p:spPr>
      </p:pic>
      <p:pic>
        <p:nvPicPr>
          <p:cNvPr id="27" name="Graphic 26" descr="Fuel with solid fill">
            <a:extLst>
              <a:ext uri="{FF2B5EF4-FFF2-40B4-BE49-F238E27FC236}">
                <a16:creationId xmlns:a16="http://schemas.microsoft.com/office/drawing/2014/main" id="{4CE7FF68-84E4-D227-8E26-B773659C2EE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 flipH="1">
            <a:off x="5175833" y="3303551"/>
            <a:ext cx="984078" cy="984078"/>
          </a:xfrm>
          <a:prstGeom prst="rect">
            <a:avLst/>
          </a:prstGeom>
        </p:spPr>
      </p:pic>
      <p:pic>
        <p:nvPicPr>
          <p:cNvPr id="28" name="Graphic 27" descr="Traffic cone outline">
            <a:extLst>
              <a:ext uri="{FF2B5EF4-FFF2-40B4-BE49-F238E27FC236}">
                <a16:creationId xmlns:a16="http://schemas.microsoft.com/office/drawing/2014/main" id="{6DD4E0E9-54BC-A25E-C1C5-7C94EABD0C3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3841516" y="2688085"/>
            <a:ext cx="914400" cy="914400"/>
          </a:xfrm>
          <a:prstGeom prst="rect">
            <a:avLst/>
          </a:prstGeom>
        </p:spPr>
      </p:pic>
      <p:pic>
        <p:nvPicPr>
          <p:cNvPr id="29" name="Graphic 28" descr="Large paint brush with solid fill">
            <a:extLst>
              <a:ext uri="{FF2B5EF4-FFF2-40B4-BE49-F238E27FC236}">
                <a16:creationId xmlns:a16="http://schemas.microsoft.com/office/drawing/2014/main" id="{DB3E136F-5FA9-0E32-F815-FA69A52081D4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4604249" y="2657123"/>
            <a:ext cx="914400" cy="914400"/>
          </a:xfrm>
          <a:prstGeom prst="rect">
            <a:avLst/>
          </a:prstGeom>
        </p:spPr>
      </p:pic>
      <p:pic>
        <p:nvPicPr>
          <p:cNvPr id="30" name="Graphic 29" descr="Graffiti Spray outline">
            <a:extLst>
              <a:ext uri="{FF2B5EF4-FFF2-40B4-BE49-F238E27FC236}">
                <a16:creationId xmlns:a16="http://schemas.microsoft.com/office/drawing/2014/main" id="{5DD7A67B-0287-D4CB-68A8-8E480D0C57A2}"/>
              </a:ext>
            </a:extLst>
          </p:cNvPr>
          <p:cNvPicPr>
            <a:picLocks noChangeAspect="1"/>
          </p:cNvPicPr>
          <p:nvPr/>
        </p:nvPicPr>
        <p:blipFill rotWithShape="1">
          <a:blip r:embed="rId32">
            <a:extLst>
              <a:ext uri="{96DAC541-7B7A-43D3-8B79-37D633B846F1}">
                <asvg:svgBlip xmlns:asvg="http://schemas.microsoft.com/office/drawing/2016/SVG/main" r:embed="rId33"/>
              </a:ext>
            </a:extLst>
          </a:blip>
          <a:srcRect r="50000"/>
          <a:stretch/>
        </p:blipFill>
        <p:spPr>
          <a:xfrm>
            <a:off x="3510747" y="2706008"/>
            <a:ext cx="457200" cy="914400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D1ABEA6-8E49-36AA-D614-7835BD0EFCC3}"/>
              </a:ext>
            </a:extLst>
          </p:cNvPr>
          <p:cNvCxnSpPr>
            <a:cxnSpLocks/>
          </p:cNvCxnSpPr>
          <p:nvPr/>
        </p:nvCxnSpPr>
        <p:spPr>
          <a:xfrm>
            <a:off x="6381949" y="2254288"/>
            <a:ext cx="29810" cy="4002350"/>
          </a:xfrm>
          <a:prstGeom prst="line">
            <a:avLst/>
          </a:prstGeom>
          <a:ln>
            <a:solidFill>
              <a:srgbClr val="FF33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Graphic 35" descr="Winking face outline with solid fill">
            <a:extLst>
              <a:ext uri="{FF2B5EF4-FFF2-40B4-BE49-F238E27FC236}">
                <a16:creationId xmlns:a16="http://schemas.microsoft.com/office/drawing/2014/main" id="{B7AAC61C-96ED-583C-68AB-65DBABBBA008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0981103" y="2188453"/>
            <a:ext cx="914400" cy="914400"/>
          </a:xfrm>
          <a:prstGeom prst="rect">
            <a:avLst/>
          </a:prstGeom>
        </p:spPr>
      </p:pic>
      <p:pic>
        <p:nvPicPr>
          <p:cNvPr id="37" name="Graphic 36" descr="Feather with solid fill">
            <a:extLst>
              <a:ext uri="{FF2B5EF4-FFF2-40B4-BE49-F238E27FC236}">
                <a16:creationId xmlns:a16="http://schemas.microsoft.com/office/drawing/2014/main" id="{647C44C0-4B82-B6F8-395D-ED04716D2F34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429437" y="3684165"/>
            <a:ext cx="914400" cy="914400"/>
          </a:xfrm>
          <a:prstGeom prst="rect">
            <a:avLst/>
          </a:prstGeom>
        </p:spPr>
      </p:pic>
      <p:pic>
        <p:nvPicPr>
          <p:cNvPr id="38" name="Graphic 37" descr="Dumbbell with solid fill">
            <a:extLst>
              <a:ext uri="{FF2B5EF4-FFF2-40B4-BE49-F238E27FC236}">
                <a16:creationId xmlns:a16="http://schemas.microsoft.com/office/drawing/2014/main" id="{3BF002DC-F14C-09C4-F6C5-5EAEF3943EFE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934328" y="5401505"/>
            <a:ext cx="1118355" cy="1118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303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396B6-2B30-EED4-3EEF-27B86388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Common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4B01F-0D47-AC09-20A6-E289CF800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Adjust Workspace Sizing</a:t>
            </a:r>
          </a:p>
          <a:p>
            <a:r>
              <a:rPr lang="en-US" dirty="0"/>
              <a:t>Configuration file to specify the workspace makeup</a:t>
            </a:r>
          </a:p>
          <a:p>
            <a:pPr lvl="1"/>
            <a:r>
              <a:rPr lang="en-US" dirty="0"/>
              <a:t>.</a:t>
            </a:r>
            <a:r>
              <a:rPr lang="en-US" dirty="0" err="1"/>
              <a:t>devcontainer</a:t>
            </a:r>
            <a:r>
              <a:rPr lang="en-US" dirty="0"/>
              <a:t> (.</a:t>
            </a:r>
            <a:r>
              <a:rPr lang="en-US" dirty="0" err="1"/>
              <a:t>gitpod.yaml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custom container image</a:t>
            </a:r>
          </a:p>
          <a:p>
            <a:r>
              <a:rPr lang="en-US" dirty="0"/>
              <a:t>VS Code in a browser</a:t>
            </a:r>
          </a:p>
          <a:p>
            <a:r>
              <a:rPr lang="en-US" dirty="0"/>
              <a:t>git integration</a:t>
            </a:r>
          </a:p>
          <a:p>
            <a:r>
              <a:rPr lang="en-US" dirty="0"/>
              <a:t>SSH for local-remote connection</a:t>
            </a:r>
          </a:p>
          <a:p>
            <a:r>
              <a:rPr lang="en-US" dirty="0" err="1"/>
              <a:t>Addins</a:t>
            </a:r>
            <a:r>
              <a:rPr lang="en-US" dirty="0"/>
              <a:t> for popular IDEs </a:t>
            </a:r>
          </a:p>
          <a:p>
            <a:pPr lvl="1"/>
            <a:r>
              <a:rPr lang="en-US" dirty="0"/>
              <a:t>local desktop connect transparently to remove environment</a:t>
            </a:r>
          </a:p>
          <a:p>
            <a:r>
              <a:rPr lang="en-US" dirty="0"/>
              <a:t>Share an environment (collaborate in a single workspace)</a:t>
            </a:r>
          </a:p>
          <a:p>
            <a:r>
              <a:rPr lang="en-US" dirty="0"/>
              <a:t>Compute Providers (public cloud, Kubernetes, Docker, VM, ..)</a:t>
            </a:r>
          </a:p>
        </p:txBody>
      </p:sp>
    </p:spTree>
    <p:extLst>
      <p:ext uri="{BB962C8B-B14F-4D97-AF65-F5344CB8AC3E}">
        <p14:creationId xmlns:p14="http://schemas.microsoft.com/office/powerpoint/2010/main" val="445263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104DCD-C4EB-8EF9-750D-01F9B3CB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&amp; Hands on with 150 students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2A953-D2FB-EFF6-7F12-425BC3D8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 of room with QR code on screen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CDB9AE-F704-BCF8-7571-F9D5358A5229}"/>
              </a:ext>
            </a:extLst>
          </p:cNvPr>
          <p:cNvGrpSpPr/>
          <p:nvPr/>
        </p:nvGrpSpPr>
        <p:grpSpPr>
          <a:xfrm>
            <a:off x="0" y="1"/>
            <a:ext cx="12192000" cy="6769100"/>
            <a:chOff x="0" y="0"/>
            <a:chExt cx="9144000" cy="5076825"/>
          </a:xfrm>
        </p:grpSpPr>
        <p:pic>
          <p:nvPicPr>
            <p:cNvPr id="1026" name="Picture 2" descr="Big Screen Chat - How RumbleTalk Takes Chat to the Next Level">
              <a:extLst>
                <a:ext uri="{FF2B5EF4-FFF2-40B4-BE49-F238E27FC236}">
                  <a16:creationId xmlns:a16="http://schemas.microsoft.com/office/drawing/2014/main" id="{7302DDD2-E3BD-8DCE-AA62-0217B40FA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2080C38-1008-06A5-FFB7-BEA50E7C9D50}"/>
                </a:ext>
              </a:extLst>
            </p:cNvPr>
            <p:cNvGrpSpPr/>
            <p:nvPr/>
          </p:nvGrpSpPr>
          <p:grpSpPr>
            <a:xfrm>
              <a:off x="5676900" y="857027"/>
              <a:ext cx="3232801" cy="1572937"/>
              <a:chOff x="5676900" y="857027"/>
              <a:chExt cx="3232801" cy="157293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717358-E569-75CF-D608-A7B78C86C4D5}"/>
                  </a:ext>
                </a:extLst>
              </p:cNvPr>
              <p:cNvSpPr/>
              <p:nvPr/>
            </p:nvSpPr>
            <p:spPr>
              <a:xfrm>
                <a:off x="5676900" y="936000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38F64D-D2D2-4792-89A9-DC3F9AD1D675}"/>
                  </a:ext>
                </a:extLst>
              </p:cNvPr>
              <p:cNvSpPr/>
              <p:nvPr/>
            </p:nvSpPr>
            <p:spPr>
              <a:xfrm>
                <a:off x="6567488" y="857027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25A21C-B29A-7F8C-3F68-8DF7306060FB}"/>
                  </a:ext>
                </a:extLst>
              </p:cNvPr>
              <p:cNvSpPr/>
              <p:nvPr/>
            </p:nvSpPr>
            <p:spPr>
              <a:xfrm rot="298019">
                <a:off x="6623701" y="1032339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00CE12-5743-33CD-F848-B37ADFDD61A9}"/>
                  </a:ext>
                </a:extLst>
              </p:cNvPr>
              <p:cNvSpPr/>
              <p:nvPr/>
            </p:nvSpPr>
            <p:spPr>
              <a:xfrm>
                <a:off x="5676900" y="880499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1" name="Picture 2" descr="Image result for logo kafka">
                <a:extLst>
                  <a:ext uri="{FF2B5EF4-FFF2-40B4-BE49-F238E27FC236}">
                    <a16:creationId xmlns:a16="http://schemas.microsoft.com/office/drawing/2014/main" id="{CF8C683E-64D8-3615-C76B-1BF7EB639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2408" y="911785"/>
                <a:ext cx="1610499" cy="846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211918B-3477-FCC4-F43E-ECA62ABF5E2F}"/>
                  </a:ext>
                </a:extLst>
              </p:cNvPr>
              <p:cNvGrpSpPr/>
              <p:nvPr/>
            </p:nvGrpSpPr>
            <p:grpSpPr>
              <a:xfrm>
                <a:off x="5723474" y="1639106"/>
                <a:ext cx="2453059" cy="651545"/>
                <a:chOff x="-2" y="684177"/>
                <a:chExt cx="9124060" cy="3384105"/>
              </a:xfrm>
            </p:grpSpPr>
            <p:pic>
              <p:nvPicPr>
                <p:cNvPr id="12" name="Picture 2" descr="Related image">
                  <a:extLst>
                    <a:ext uri="{FF2B5EF4-FFF2-40B4-BE49-F238E27FC236}">
                      <a16:creationId xmlns:a16="http://schemas.microsoft.com/office/drawing/2014/main" id="{A331FB7B-8C55-4D3E-D60A-C83F67AFFD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042" t="33740" r="6041" b="21415"/>
                <a:stretch/>
              </p:blipFill>
              <p:spPr bwMode="auto">
                <a:xfrm>
                  <a:off x="-2" y="1828799"/>
                  <a:ext cx="723901" cy="18104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2C11B2E-41E7-304A-3D2D-135CFBC96A89}"/>
                    </a:ext>
                  </a:extLst>
                </p:cNvPr>
                <p:cNvSpPr/>
                <p:nvPr/>
              </p:nvSpPr>
              <p:spPr>
                <a:xfrm>
                  <a:off x="285750" y="2419350"/>
                  <a:ext cx="723900" cy="8953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4" name="Content Placeholder 5" descr="House">
                  <a:extLst>
                    <a:ext uri="{FF2B5EF4-FFF2-40B4-BE49-F238E27FC236}">
                      <a16:creationId xmlns:a16="http://schemas.microsoft.com/office/drawing/2014/main" id="{0196C712-7358-73CB-AEB3-4CDB24333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500" y="25443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B1B76548-E234-B8A4-4C3C-8FD5C6585DBB}"/>
                    </a:ext>
                  </a:extLst>
                </p:cNvPr>
                <p:cNvSpPr/>
                <p:nvPr/>
              </p:nvSpPr>
              <p:spPr>
                <a:xfrm>
                  <a:off x="31242" y="3583650"/>
                  <a:ext cx="978408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HEAT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C73EAD7B-D026-F3D8-A9D7-CB0C0CCD816F}"/>
                    </a:ext>
                  </a:extLst>
                </p:cNvPr>
                <p:cNvSpPr/>
                <p:nvPr/>
              </p:nvSpPr>
              <p:spPr>
                <a:xfrm>
                  <a:off x="381002" y="2131350"/>
                  <a:ext cx="638405" cy="440400"/>
                </a:xfrm>
                <a:prstGeom prst="roundRect">
                  <a:avLst/>
                </a:prstGeom>
                <a:solidFill>
                  <a:srgbClr val="ED5025"/>
                </a:solidFill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Smart Meter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E02097-482E-5A6C-8D33-767EC8C9F5CF}"/>
                    </a:ext>
                  </a:extLst>
                </p:cNvPr>
                <p:cNvSpPr/>
                <p:nvPr/>
              </p:nvSpPr>
              <p:spPr>
                <a:xfrm>
                  <a:off x="1081952" y="2672227"/>
                  <a:ext cx="685801" cy="431797"/>
                </a:xfrm>
                <a:prstGeom prst="roundRect">
                  <a:avLst/>
                </a:prstGeom>
                <a:solidFill>
                  <a:srgbClr val="F89346"/>
                </a:solidFill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Smart Meter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EABF5D6D-B19C-E39D-3990-C45201D9D4AF}"/>
                    </a:ext>
                  </a:extLst>
                </p:cNvPr>
                <p:cNvSpPr/>
                <p:nvPr/>
              </p:nvSpPr>
              <p:spPr>
                <a:xfrm>
                  <a:off x="1346111" y="1988678"/>
                  <a:ext cx="1247775" cy="474000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Communication Module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Cloud 18">
                  <a:extLst>
                    <a:ext uri="{FF2B5EF4-FFF2-40B4-BE49-F238E27FC236}">
                      <a16:creationId xmlns:a16="http://schemas.microsoft.com/office/drawing/2014/main" id="{FFCD6C85-369D-F214-269C-0926CB464BBC}"/>
                    </a:ext>
                  </a:extLst>
                </p:cNvPr>
                <p:cNvSpPr/>
                <p:nvPr/>
              </p:nvSpPr>
              <p:spPr>
                <a:xfrm>
                  <a:off x="3733800" y="1038226"/>
                  <a:ext cx="3714328" cy="2625816"/>
                </a:xfrm>
                <a:prstGeom prst="cloud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D1B4F4E-C313-1943-FC61-53C244EB31CF}"/>
                    </a:ext>
                  </a:extLst>
                </p:cNvPr>
                <p:cNvSpPr/>
                <p:nvPr/>
              </p:nvSpPr>
              <p:spPr>
                <a:xfrm>
                  <a:off x="533400" y="3095625"/>
                  <a:ext cx="952500" cy="428102"/>
                </a:xfrm>
                <a:custGeom>
                  <a:avLst/>
                  <a:gdLst>
                    <a:gd name="connsiteX0" fmla="*/ 952500 w 952500"/>
                    <a:gd name="connsiteY0" fmla="*/ 0 h 428102"/>
                    <a:gd name="connsiteX1" fmla="*/ 628650 w 952500"/>
                    <a:gd name="connsiteY1" fmla="*/ 390525 h 428102"/>
                    <a:gd name="connsiteX2" fmla="*/ 0 w 952500"/>
                    <a:gd name="connsiteY2" fmla="*/ 390525 h 42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0" h="428102">
                      <a:moveTo>
                        <a:pt x="952500" y="0"/>
                      </a:moveTo>
                      <a:cubicBezTo>
                        <a:pt x="869950" y="162719"/>
                        <a:pt x="787400" y="325438"/>
                        <a:pt x="628650" y="390525"/>
                      </a:cubicBezTo>
                      <a:cubicBezTo>
                        <a:pt x="469900" y="455612"/>
                        <a:pt x="234950" y="423068"/>
                        <a:pt x="0" y="390525"/>
                      </a:cubicBezTo>
                    </a:path>
                  </a:pathLst>
                </a:custGeom>
                <a:noFill/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B13A5E4-0E6B-196C-1706-42B3A0B5D652}"/>
                    </a:ext>
                  </a:extLst>
                </p:cNvPr>
                <p:cNvSpPr/>
                <p:nvPr/>
              </p:nvSpPr>
              <p:spPr>
                <a:xfrm>
                  <a:off x="275993" y="2543175"/>
                  <a:ext cx="162157" cy="885825"/>
                </a:xfrm>
                <a:custGeom>
                  <a:avLst/>
                  <a:gdLst>
                    <a:gd name="connsiteX0" fmla="*/ 133582 w 162157"/>
                    <a:gd name="connsiteY0" fmla="*/ 0 h 885825"/>
                    <a:gd name="connsiteX1" fmla="*/ 232 w 162157"/>
                    <a:gd name="connsiteY1" fmla="*/ 590550 h 885825"/>
                    <a:gd name="connsiteX2" fmla="*/ 162157 w 162157"/>
                    <a:gd name="connsiteY2" fmla="*/ 885825 h 88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2157" h="885825">
                      <a:moveTo>
                        <a:pt x="133582" y="0"/>
                      </a:moveTo>
                      <a:cubicBezTo>
                        <a:pt x="64526" y="221456"/>
                        <a:pt x="-4530" y="442913"/>
                        <a:pt x="232" y="590550"/>
                      </a:cubicBezTo>
                      <a:cubicBezTo>
                        <a:pt x="4994" y="738187"/>
                        <a:pt x="83575" y="812006"/>
                        <a:pt x="162157" y="885825"/>
                      </a:cubicBezTo>
                    </a:path>
                  </a:pathLst>
                </a:custGeom>
                <a:noFill/>
                <a:ln>
                  <a:solidFill>
                    <a:srgbClr val="ED502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078A5123-362F-BA88-AC4F-7E5B84CDEBEF}"/>
                    </a:ext>
                  </a:extLst>
                </p:cNvPr>
                <p:cNvCxnSpPr>
                  <a:cxnSpLocks/>
                  <a:stCxn id="16" idx="3"/>
                  <a:endCxn id="18" idx="1"/>
                </p:cNvCxnSpPr>
                <p:nvPr/>
              </p:nvCxnSpPr>
              <p:spPr>
                <a:xfrm flipV="1">
                  <a:off x="1019407" y="2225678"/>
                  <a:ext cx="326704" cy="125872"/>
                </a:xfrm>
                <a:prstGeom prst="bentConnector3">
                  <a:avLst/>
                </a:prstGeom>
                <a:ln>
                  <a:solidFill>
                    <a:srgbClr val="ED502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FF9686AF-0EC0-7377-9A77-506B879AF0B9}"/>
                    </a:ext>
                  </a:extLst>
                </p:cNvPr>
                <p:cNvCxnSpPr>
                  <a:cxnSpLocks/>
                  <a:stCxn id="17" idx="3"/>
                  <a:endCxn id="18" idx="2"/>
                </p:cNvCxnSpPr>
                <p:nvPr/>
              </p:nvCxnSpPr>
              <p:spPr>
                <a:xfrm flipV="1">
                  <a:off x="1767753" y="2462678"/>
                  <a:ext cx="202246" cy="425448"/>
                </a:xfrm>
                <a:prstGeom prst="bentConnector2">
                  <a:avLst/>
                </a:prstGeom>
                <a:ln>
                  <a:solidFill>
                    <a:srgbClr val="F893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Cube 23">
                  <a:extLst>
                    <a:ext uri="{FF2B5EF4-FFF2-40B4-BE49-F238E27FC236}">
                      <a16:creationId xmlns:a16="http://schemas.microsoft.com/office/drawing/2014/main" id="{27ED79C0-EA75-56C9-A14C-E89E2D9631B8}"/>
                    </a:ext>
                  </a:extLst>
                </p:cNvPr>
                <p:cNvSpPr/>
                <p:nvPr/>
              </p:nvSpPr>
              <p:spPr>
                <a:xfrm>
                  <a:off x="7656312" y="1717876"/>
                  <a:ext cx="1103375" cy="714218"/>
                </a:xfrm>
                <a:prstGeom prst="cub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Event Streaming Platform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Cylinder 24">
                  <a:extLst>
                    <a:ext uri="{FF2B5EF4-FFF2-40B4-BE49-F238E27FC236}">
                      <a16:creationId xmlns:a16="http://schemas.microsoft.com/office/drawing/2014/main" id="{1357A1D0-F297-EBDA-1230-080EF4405BCF}"/>
                    </a:ext>
                  </a:extLst>
                </p:cNvPr>
                <p:cNvSpPr/>
                <p:nvPr/>
              </p:nvSpPr>
              <p:spPr>
                <a:xfrm>
                  <a:off x="5711914" y="2672227"/>
                  <a:ext cx="1035006" cy="562197"/>
                </a:xfrm>
                <a:prstGeom prst="can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Telemetry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54EFC72-9307-6F18-7D1A-60DCA9DABEB9}"/>
                    </a:ext>
                  </a:extLst>
                </p:cNvPr>
                <p:cNvSpPr/>
                <p:nvPr/>
              </p:nvSpPr>
              <p:spPr>
                <a:xfrm>
                  <a:off x="2590800" y="1988678"/>
                  <a:ext cx="1628775" cy="383136"/>
                </a:xfrm>
                <a:custGeom>
                  <a:avLst/>
                  <a:gdLst>
                    <a:gd name="connsiteX0" fmla="*/ 0 w 1628775"/>
                    <a:gd name="connsiteY0" fmla="*/ 259222 h 383136"/>
                    <a:gd name="connsiteX1" fmla="*/ 247650 w 1628775"/>
                    <a:gd name="connsiteY1" fmla="*/ 2047 h 383136"/>
                    <a:gd name="connsiteX2" fmla="*/ 542925 w 1628775"/>
                    <a:gd name="connsiteY2" fmla="*/ 383047 h 383136"/>
                    <a:gd name="connsiteX3" fmla="*/ 704850 w 1628775"/>
                    <a:gd name="connsiteY3" fmla="*/ 40147 h 383136"/>
                    <a:gd name="connsiteX4" fmla="*/ 876300 w 1628775"/>
                    <a:gd name="connsiteY4" fmla="*/ 287797 h 383136"/>
                    <a:gd name="connsiteX5" fmla="*/ 1123950 w 1628775"/>
                    <a:gd name="connsiteY5" fmla="*/ 59197 h 383136"/>
                    <a:gd name="connsiteX6" fmla="*/ 1304925 w 1628775"/>
                    <a:gd name="connsiteY6" fmla="*/ 192547 h 383136"/>
                    <a:gd name="connsiteX7" fmla="*/ 1628775 w 1628775"/>
                    <a:gd name="connsiteY7" fmla="*/ 202072 h 383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28775" h="383136">
                      <a:moveTo>
                        <a:pt x="0" y="259222"/>
                      </a:moveTo>
                      <a:cubicBezTo>
                        <a:pt x="78581" y="120315"/>
                        <a:pt x="157163" y="-18591"/>
                        <a:pt x="247650" y="2047"/>
                      </a:cubicBezTo>
                      <a:cubicBezTo>
                        <a:pt x="338138" y="22684"/>
                        <a:pt x="466725" y="376697"/>
                        <a:pt x="542925" y="383047"/>
                      </a:cubicBezTo>
                      <a:cubicBezTo>
                        <a:pt x="619125" y="389397"/>
                        <a:pt x="649288" y="56022"/>
                        <a:pt x="704850" y="40147"/>
                      </a:cubicBezTo>
                      <a:cubicBezTo>
                        <a:pt x="760412" y="24272"/>
                        <a:pt x="806450" y="284622"/>
                        <a:pt x="876300" y="287797"/>
                      </a:cubicBezTo>
                      <a:cubicBezTo>
                        <a:pt x="946150" y="290972"/>
                        <a:pt x="1052513" y="75072"/>
                        <a:pt x="1123950" y="59197"/>
                      </a:cubicBezTo>
                      <a:cubicBezTo>
                        <a:pt x="1195387" y="43322"/>
                        <a:pt x="1220788" y="168735"/>
                        <a:pt x="1304925" y="192547"/>
                      </a:cubicBezTo>
                      <a:cubicBezTo>
                        <a:pt x="1389062" y="216359"/>
                        <a:pt x="1508918" y="209215"/>
                        <a:pt x="1628775" y="202072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Flowchart: Sequential Access Storage 26">
                  <a:extLst>
                    <a:ext uri="{FF2B5EF4-FFF2-40B4-BE49-F238E27FC236}">
                      <a16:creationId xmlns:a16="http://schemas.microsoft.com/office/drawing/2014/main" id="{77679532-7411-C361-263B-835A12B1F777}"/>
                    </a:ext>
                  </a:extLst>
                </p:cNvPr>
                <p:cNvSpPr/>
                <p:nvPr/>
              </p:nvSpPr>
              <p:spPr>
                <a:xfrm>
                  <a:off x="5061999" y="1846463"/>
                  <a:ext cx="512073" cy="591675"/>
                </a:xfrm>
                <a:prstGeom prst="flowChartMagneticTape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Flowchart: Process 27">
                  <a:extLst>
                    <a:ext uri="{FF2B5EF4-FFF2-40B4-BE49-F238E27FC236}">
                      <a16:creationId xmlns:a16="http://schemas.microsoft.com/office/drawing/2014/main" id="{25E202E9-DE53-C027-6E0B-3F50C4571A86}"/>
                    </a:ext>
                  </a:extLst>
                </p:cNvPr>
                <p:cNvSpPr/>
                <p:nvPr/>
              </p:nvSpPr>
              <p:spPr>
                <a:xfrm>
                  <a:off x="4172146" y="1905301"/>
                  <a:ext cx="776627" cy="474000"/>
                </a:xfrm>
                <a:prstGeom prst="flowChartProcess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Ingest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Authenticate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&amp; Check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id="{324C29BA-6DF9-40D0-94C4-566712931315}"/>
                    </a:ext>
                  </a:extLst>
                </p:cNvPr>
                <p:cNvSpPr/>
                <p:nvPr/>
              </p:nvSpPr>
              <p:spPr>
                <a:xfrm>
                  <a:off x="5835523" y="1811506"/>
                  <a:ext cx="752477" cy="645361"/>
                </a:xfrm>
                <a:prstGeom prst="flowChartProcess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Validate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Enrich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Process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Convert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Publish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Cylinder 29">
                  <a:extLst>
                    <a:ext uri="{FF2B5EF4-FFF2-40B4-BE49-F238E27FC236}">
                      <a16:creationId xmlns:a16="http://schemas.microsoft.com/office/drawing/2014/main" id="{A191A41D-6ED9-7718-3CDD-1CA4D5DC3994}"/>
                    </a:ext>
                  </a:extLst>
                </p:cNvPr>
                <p:cNvSpPr/>
                <p:nvPr/>
              </p:nvSpPr>
              <p:spPr>
                <a:xfrm>
                  <a:off x="4054497" y="2700611"/>
                  <a:ext cx="1035006" cy="562197"/>
                </a:xfrm>
                <a:prstGeom prst="can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Devices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Flowchart: Process 30">
                  <a:extLst>
                    <a:ext uri="{FF2B5EF4-FFF2-40B4-BE49-F238E27FC236}">
                      <a16:creationId xmlns:a16="http://schemas.microsoft.com/office/drawing/2014/main" id="{5E7FF196-24A6-26B3-AE09-791EA4E3C841}"/>
                    </a:ext>
                  </a:extLst>
                </p:cNvPr>
                <p:cNvSpPr/>
                <p:nvPr/>
              </p:nvSpPr>
              <p:spPr>
                <a:xfrm>
                  <a:off x="5517465" y="782989"/>
                  <a:ext cx="752477" cy="591675"/>
                </a:xfrm>
                <a:prstGeom prst="flowChartProcess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3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nl-NL" sz="133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Monitoring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2" name="Content Placeholder 37" descr="Gauge">
                  <a:extLst>
                    <a:ext uri="{FF2B5EF4-FFF2-40B4-BE49-F238E27FC236}">
                      <a16:creationId xmlns:a16="http://schemas.microsoft.com/office/drawing/2014/main" id="{C6EB5119-CCCD-79E7-C976-92C2D24CF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0736" y="684177"/>
                  <a:ext cx="540001" cy="540001"/>
                </a:xfrm>
                <a:prstGeom prst="rect">
                  <a:avLst/>
                </a:prstGeom>
              </p:spPr>
            </p:pic>
            <p:sp>
              <p:nvSpPr>
                <p:cNvPr id="33" name="Arrow: Right 32">
                  <a:extLst>
                    <a:ext uri="{FF2B5EF4-FFF2-40B4-BE49-F238E27FC236}">
                      <a16:creationId xmlns:a16="http://schemas.microsoft.com/office/drawing/2014/main" id="{06E71E74-C05B-1585-ABBF-92C6BBAF8D5D}"/>
                    </a:ext>
                  </a:extLst>
                </p:cNvPr>
                <p:cNvSpPr/>
                <p:nvPr/>
              </p:nvSpPr>
              <p:spPr>
                <a:xfrm>
                  <a:off x="6588000" y="1988678"/>
                  <a:ext cx="1209889" cy="197460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Arrow: Down 33">
                  <a:extLst>
                    <a:ext uri="{FF2B5EF4-FFF2-40B4-BE49-F238E27FC236}">
                      <a16:creationId xmlns:a16="http://schemas.microsoft.com/office/drawing/2014/main" id="{684720BB-DC04-AD64-4905-04A6B48CFC02}"/>
                    </a:ext>
                  </a:extLst>
                </p:cNvPr>
                <p:cNvSpPr/>
                <p:nvPr/>
              </p:nvSpPr>
              <p:spPr>
                <a:xfrm>
                  <a:off x="6276972" y="2456867"/>
                  <a:ext cx="180847" cy="30743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D438D160-EA06-5969-09F3-F942E667672F}"/>
                    </a:ext>
                  </a:extLst>
                </p:cNvPr>
                <p:cNvSpPr/>
                <p:nvPr/>
              </p:nvSpPr>
              <p:spPr>
                <a:xfrm>
                  <a:off x="5630736" y="2351550"/>
                  <a:ext cx="292318" cy="105317"/>
                </a:xfrm>
                <a:prstGeom prst="rightArrow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Arrow: Right 35">
                  <a:extLst>
                    <a:ext uri="{FF2B5EF4-FFF2-40B4-BE49-F238E27FC236}">
                      <a16:creationId xmlns:a16="http://schemas.microsoft.com/office/drawing/2014/main" id="{15CEE1C0-0253-88AB-BBE2-DE0BBB0B071C}"/>
                    </a:ext>
                  </a:extLst>
                </p:cNvPr>
                <p:cNvSpPr/>
                <p:nvPr/>
              </p:nvSpPr>
              <p:spPr>
                <a:xfrm>
                  <a:off x="4874252" y="2074985"/>
                  <a:ext cx="279308" cy="150693"/>
                </a:xfrm>
                <a:prstGeom prst="rightArrow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Arrow: Right 36">
                  <a:extLst>
                    <a:ext uri="{FF2B5EF4-FFF2-40B4-BE49-F238E27FC236}">
                      <a16:creationId xmlns:a16="http://schemas.microsoft.com/office/drawing/2014/main" id="{1C89DB9B-5E59-222A-208D-83558BBCBFD9}"/>
                    </a:ext>
                  </a:extLst>
                </p:cNvPr>
                <p:cNvSpPr/>
                <p:nvPr/>
              </p:nvSpPr>
              <p:spPr>
                <a:xfrm>
                  <a:off x="3981551" y="2104899"/>
                  <a:ext cx="279308" cy="150693"/>
                </a:xfrm>
                <a:prstGeom prst="rightArrow">
                  <a:avLst/>
                </a:prstGeom>
                <a:solidFill>
                  <a:srgbClr val="007C9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Arrow: Up 37">
                  <a:extLst>
                    <a:ext uri="{FF2B5EF4-FFF2-40B4-BE49-F238E27FC236}">
                      <a16:creationId xmlns:a16="http://schemas.microsoft.com/office/drawing/2014/main" id="{3C132EAD-80F8-3067-6BB1-BFEECC4A63F2}"/>
                    </a:ext>
                  </a:extLst>
                </p:cNvPr>
                <p:cNvSpPr/>
                <p:nvPr/>
              </p:nvSpPr>
              <p:spPr>
                <a:xfrm>
                  <a:off x="6009380" y="1314992"/>
                  <a:ext cx="161357" cy="540001"/>
                </a:xfrm>
                <a:prstGeom prst="up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Arrow: Up 38">
                  <a:extLst>
                    <a:ext uri="{FF2B5EF4-FFF2-40B4-BE49-F238E27FC236}">
                      <a16:creationId xmlns:a16="http://schemas.microsoft.com/office/drawing/2014/main" id="{A6CEDD40-5F58-B96A-2D6F-C459056CC617}"/>
                    </a:ext>
                  </a:extLst>
                </p:cNvPr>
                <p:cNvSpPr/>
                <p:nvPr/>
              </p:nvSpPr>
              <p:spPr>
                <a:xfrm rot="1409247" flipH="1">
                  <a:off x="5444331" y="1253801"/>
                  <a:ext cx="126699" cy="740297"/>
                </a:xfrm>
                <a:prstGeom prst="upArrow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Arrow: Curved Right 39">
                  <a:extLst>
                    <a:ext uri="{FF2B5EF4-FFF2-40B4-BE49-F238E27FC236}">
                      <a16:creationId xmlns:a16="http://schemas.microsoft.com/office/drawing/2014/main" id="{59A5ECBF-002A-244A-0C9E-60CDFFA37EAE}"/>
                    </a:ext>
                  </a:extLst>
                </p:cNvPr>
                <p:cNvSpPr/>
                <p:nvPr/>
              </p:nvSpPr>
              <p:spPr>
                <a:xfrm rot="16007779">
                  <a:off x="4430098" y="2431815"/>
                  <a:ext cx="308594" cy="307435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Arrow: Right 40">
                  <a:extLst>
                    <a:ext uri="{FF2B5EF4-FFF2-40B4-BE49-F238E27FC236}">
                      <a16:creationId xmlns:a16="http://schemas.microsoft.com/office/drawing/2014/main" id="{541043AA-1665-E15B-3ADF-347A36023F5B}"/>
                    </a:ext>
                  </a:extLst>
                </p:cNvPr>
                <p:cNvSpPr/>
                <p:nvPr/>
              </p:nvSpPr>
              <p:spPr>
                <a:xfrm rot="19349859">
                  <a:off x="8473619" y="1499881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Arrow: Right 41">
                  <a:extLst>
                    <a:ext uri="{FF2B5EF4-FFF2-40B4-BE49-F238E27FC236}">
                      <a16:creationId xmlns:a16="http://schemas.microsoft.com/office/drawing/2014/main" id="{0F4D0D7B-8901-F56B-4761-5FB34E4F1FD2}"/>
                    </a:ext>
                  </a:extLst>
                </p:cNvPr>
                <p:cNvSpPr/>
                <p:nvPr/>
              </p:nvSpPr>
              <p:spPr>
                <a:xfrm rot="21138360">
                  <a:off x="8660509" y="1865785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Arrow: Right 42">
                  <a:extLst>
                    <a:ext uri="{FF2B5EF4-FFF2-40B4-BE49-F238E27FC236}">
                      <a16:creationId xmlns:a16="http://schemas.microsoft.com/office/drawing/2014/main" id="{9922E62C-A552-650F-5DE8-377D74F6A9DF}"/>
                    </a:ext>
                  </a:extLst>
                </p:cNvPr>
                <p:cNvSpPr/>
                <p:nvPr/>
              </p:nvSpPr>
              <p:spPr>
                <a:xfrm rot="979507">
                  <a:off x="8640579" y="2163698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Arrow: Right 43">
                  <a:extLst>
                    <a:ext uri="{FF2B5EF4-FFF2-40B4-BE49-F238E27FC236}">
                      <a16:creationId xmlns:a16="http://schemas.microsoft.com/office/drawing/2014/main" id="{54F98B56-35BB-DF39-7B1F-4D5369FCF779}"/>
                    </a:ext>
                  </a:extLst>
                </p:cNvPr>
                <p:cNvSpPr/>
                <p:nvPr/>
              </p:nvSpPr>
              <p:spPr>
                <a:xfrm rot="2739122">
                  <a:off x="8527513" y="2532236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" name="Picture 2" descr="Image result for logo kafka">
                  <a:extLst>
                    <a:ext uri="{FF2B5EF4-FFF2-40B4-BE49-F238E27FC236}">
                      <a16:creationId xmlns:a16="http://schemas.microsoft.com/office/drawing/2014/main" id="{FFEDE3D3-A0FC-274A-6BD2-B7810FFD4F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919" y="2479701"/>
                  <a:ext cx="1604139" cy="8432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73E66D1-528D-A384-EA45-AC1F1F767511}"/>
                    </a:ext>
                  </a:extLst>
                </p:cNvPr>
                <p:cNvSpPr txBox="1"/>
                <p:nvPr/>
              </p:nvSpPr>
              <p:spPr>
                <a:xfrm>
                  <a:off x="5225504" y="3761634"/>
                  <a:ext cx="237004" cy="796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33" dirty="0">
                      <a:solidFill>
                        <a:schemeClr val="bg1"/>
                      </a:solidFill>
                    </a:rPr>
                    <a:t>IoT Platform</a:t>
                  </a:r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184DFF3-1B18-5EE9-F7FB-B1930EDB15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53357" y="911785"/>
                <a:ext cx="534400" cy="534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170861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9104DCD-C4EB-8EF9-750D-01F9B3CB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&amp; Hands on with 150 students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F62A953-D2FB-EFF6-7F12-425BC3D88B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picture of room with QR code on screen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ECDB9AE-F704-BCF8-7571-F9D5358A5229}"/>
              </a:ext>
            </a:extLst>
          </p:cNvPr>
          <p:cNvGrpSpPr/>
          <p:nvPr/>
        </p:nvGrpSpPr>
        <p:grpSpPr>
          <a:xfrm>
            <a:off x="-7779657" y="0"/>
            <a:ext cx="19971657" cy="11127619"/>
            <a:chOff x="0" y="0"/>
            <a:chExt cx="9144000" cy="5076825"/>
          </a:xfrm>
        </p:grpSpPr>
        <p:pic>
          <p:nvPicPr>
            <p:cNvPr id="1026" name="Picture 2" descr="Big Screen Chat - How RumbleTalk Takes Chat to the Next Level">
              <a:extLst>
                <a:ext uri="{FF2B5EF4-FFF2-40B4-BE49-F238E27FC236}">
                  <a16:creationId xmlns:a16="http://schemas.microsoft.com/office/drawing/2014/main" id="{7302DDD2-E3BD-8DCE-AA62-0217B40FA6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9144000" cy="5076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82080C38-1008-06A5-FFB7-BEA50E7C9D50}"/>
                </a:ext>
              </a:extLst>
            </p:cNvPr>
            <p:cNvGrpSpPr/>
            <p:nvPr/>
          </p:nvGrpSpPr>
          <p:grpSpPr>
            <a:xfrm>
              <a:off x="5676900" y="857027"/>
              <a:ext cx="3232801" cy="1572937"/>
              <a:chOff x="5676900" y="857027"/>
              <a:chExt cx="3232801" cy="1572937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9717358-E569-75CF-D608-A7B78C86C4D5}"/>
                  </a:ext>
                </a:extLst>
              </p:cNvPr>
              <p:cNvSpPr/>
              <p:nvPr/>
            </p:nvSpPr>
            <p:spPr>
              <a:xfrm>
                <a:off x="5676900" y="936000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7A38F64D-D2D2-4792-89A9-DC3F9AD1D675}"/>
                  </a:ext>
                </a:extLst>
              </p:cNvPr>
              <p:cNvSpPr/>
              <p:nvPr/>
            </p:nvSpPr>
            <p:spPr>
              <a:xfrm>
                <a:off x="6567488" y="857027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1025A21C-B29A-7F8C-3F68-8DF7306060FB}"/>
                  </a:ext>
                </a:extLst>
              </p:cNvPr>
              <p:cNvSpPr/>
              <p:nvPr/>
            </p:nvSpPr>
            <p:spPr>
              <a:xfrm rot="298019">
                <a:off x="6623701" y="1032339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700CE12-5743-33CD-F848-B37ADFDD61A9}"/>
                  </a:ext>
                </a:extLst>
              </p:cNvPr>
              <p:cNvSpPr/>
              <p:nvPr/>
            </p:nvSpPr>
            <p:spPr>
              <a:xfrm>
                <a:off x="5676900" y="880499"/>
                <a:ext cx="2286000" cy="1397625"/>
              </a:xfrm>
              <a:prstGeom prst="rect">
                <a:avLst/>
              </a:prstGeom>
              <a:solidFill>
                <a:srgbClr val="E0DDD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pic>
            <p:nvPicPr>
              <p:cNvPr id="11" name="Picture 2" descr="Image result for logo kafka">
                <a:extLst>
                  <a:ext uri="{FF2B5EF4-FFF2-40B4-BE49-F238E27FC236}">
                    <a16:creationId xmlns:a16="http://schemas.microsoft.com/office/drawing/2014/main" id="{CF8C683E-64D8-3615-C76B-1BF7EB6396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2408" y="911785"/>
                <a:ext cx="1610499" cy="846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8211918B-3477-FCC4-F43E-ECA62ABF5E2F}"/>
                  </a:ext>
                </a:extLst>
              </p:cNvPr>
              <p:cNvGrpSpPr/>
              <p:nvPr/>
            </p:nvGrpSpPr>
            <p:grpSpPr>
              <a:xfrm>
                <a:off x="5723474" y="1639106"/>
                <a:ext cx="2453059" cy="651545"/>
                <a:chOff x="-2" y="684177"/>
                <a:chExt cx="9124060" cy="3384105"/>
              </a:xfrm>
            </p:grpSpPr>
            <p:pic>
              <p:nvPicPr>
                <p:cNvPr id="12" name="Picture 2" descr="Related image">
                  <a:extLst>
                    <a:ext uri="{FF2B5EF4-FFF2-40B4-BE49-F238E27FC236}">
                      <a16:creationId xmlns:a16="http://schemas.microsoft.com/office/drawing/2014/main" id="{A331FB7B-8C55-4D3E-D60A-C83F67AFFD3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86042" t="33740" r="6041" b="21415"/>
                <a:stretch/>
              </p:blipFill>
              <p:spPr bwMode="auto">
                <a:xfrm>
                  <a:off x="-2" y="1828799"/>
                  <a:ext cx="723901" cy="181041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D2C11B2E-41E7-304A-3D2D-135CFBC96A89}"/>
                    </a:ext>
                  </a:extLst>
                </p:cNvPr>
                <p:cNvSpPr/>
                <p:nvPr/>
              </p:nvSpPr>
              <p:spPr>
                <a:xfrm>
                  <a:off x="285750" y="2419350"/>
                  <a:ext cx="723900" cy="89535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14" name="Content Placeholder 5" descr="House">
                  <a:extLst>
                    <a:ext uri="{FF2B5EF4-FFF2-40B4-BE49-F238E27FC236}">
                      <a16:creationId xmlns:a16="http://schemas.microsoft.com/office/drawing/2014/main" id="{0196C712-7358-73CB-AEB3-4CDB24333F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0500" y="2544300"/>
                  <a:ext cx="914400" cy="914400"/>
                </a:xfrm>
                <a:prstGeom prst="rect">
                  <a:avLst/>
                </a:prstGeom>
              </p:spPr>
            </p:pic>
            <p:sp>
              <p:nvSpPr>
                <p:cNvPr id="15" name="Arrow: Right 14">
                  <a:extLst>
                    <a:ext uri="{FF2B5EF4-FFF2-40B4-BE49-F238E27FC236}">
                      <a16:creationId xmlns:a16="http://schemas.microsoft.com/office/drawing/2014/main" id="{B1B76548-E234-B8A4-4C3C-8FD5C6585DBB}"/>
                    </a:ext>
                  </a:extLst>
                </p:cNvPr>
                <p:cNvSpPr/>
                <p:nvPr/>
              </p:nvSpPr>
              <p:spPr>
                <a:xfrm>
                  <a:off x="31242" y="3583650"/>
                  <a:ext cx="978408" cy="484632"/>
                </a:xfrm>
                <a:prstGeom prst="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HEAT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6" name="Rectangle: Rounded Corners 15">
                  <a:extLst>
                    <a:ext uri="{FF2B5EF4-FFF2-40B4-BE49-F238E27FC236}">
                      <a16:creationId xmlns:a16="http://schemas.microsoft.com/office/drawing/2014/main" id="{C73EAD7B-D026-F3D8-A9D7-CB0C0CCD816F}"/>
                    </a:ext>
                  </a:extLst>
                </p:cNvPr>
                <p:cNvSpPr/>
                <p:nvPr/>
              </p:nvSpPr>
              <p:spPr>
                <a:xfrm>
                  <a:off x="381002" y="2131350"/>
                  <a:ext cx="638405" cy="440400"/>
                </a:xfrm>
                <a:prstGeom prst="roundRect">
                  <a:avLst/>
                </a:prstGeom>
                <a:solidFill>
                  <a:srgbClr val="ED5025"/>
                </a:solidFill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Smart Meter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7" name="Rectangle: Rounded Corners 16">
                  <a:extLst>
                    <a:ext uri="{FF2B5EF4-FFF2-40B4-BE49-F238E27FC236}">
                      <a16:creationId xmlns:a16="http://schemas.microsoft.com/office/drawing/2014/main" id="{8BE02097-482E-5A6C-8D33-767EC8C9F5CF}"/>
                    </a:ext>
                  </a:extLst>
                </p:cNvPr>
                <p:cNvSpPr/>
                <p:nvPr/>
              </p:nvSpPr>
              <p:spPr>
                <a:xfrm>
                  <a:off x="1081952" y="2672227"/>
                  <a:ext cx="685801" cy="431797"/>
                </a:xfrm>
                <a:prstGeom prst="roundRect">
                  <a:avLst/>
                </a:prstGeom>
                <a:solidFill>
                  <a:srgbClr val="F89346"/>
                </a:solidFill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Smart Meter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" name="Rectangle: Rounded Corners 17">
                  <a:extLst>
                    <a:ext uri="{FF2B5EF4-FFF2-40B4-BE49-F238E27FC236}">
                      <a16:creationId xmlns:a16="http://schemas.microsoft.com/office/drawing/2014/main" id="{EABF5D6D-B19C-E39D-3990-C45201D9D4AF}"/>
                    </a:ext>
                  </a:extLst>
                </p:cNvPr>
                <p:cNvSpPr/>
                <p:nvPr/>
              </p:nvSpPr>
              <p:spPr>
                <a:xfrm>
                  <a:off x="1346111" y="1988678"/>
                  <a:ext cx="1247775" cy="474000"/>
                </a:xfrm>
                <a:prstGeom prst="round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Communication Module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" name="Cloud 18">
                  <a:extLst>
                    <a:ext uri="{FF2B5EF4-FFF2-40B4-BE49-F238E27FC236}">
                      <a16:creationId xmlns:a16="http://schemas.microsoft.com/office/drawing/2014/main" id="{FFCD6C85-369D-F214-269C-0926CB464BBC}"/>
                    </a:ext>
                  </a:extLst>
                </p:cNvPr>
                <p:cNvSpPr/>
                <p:nvPr/>
              </p:nvSpPr>
              <p:spPr>
                <a:xfrm>
                  <a:off x="3733800" y="1038226"/>
                  <a:ext cx="3714328" cy="2625816"/>
                </a:xfrm>
                <a:prstGeom prst="cloud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1D1B4F4E-C313-1943-FC61-53C244EB31CF}"/>
                    </a:ext>
                  </a:extLst>
                </p:cNvPr>
                <p:cNvSpPr/>
                <p:nvPr/>
              </p:nvSpPr>
              <p:spPr>
                <a:xfrm>
                  <a:off x="533400" y="3095625"/>
                  <a:ext cx="952500" cy="428102"/>
                </a:xfrm>
                <a:custGeom>
                  <a:avLst/>
                  <a:gdLst>
                    <a:gd name="connsiteX0" fmla="*/ 952500 w 952500"/>
                    <a:gd name="connsiteY0" fmla="*/ 0 h 428102"/>
                    <a:gd name="connsiteX1" fmla="*/ 628650 w 952500"/>
                    <a:gd name="connsiteY1" fmla="*/ 390525 h 428102"/>
                    <a:gd name="connsiteX2" fmla="*/ 0 w 952500"/>
                    <a:gd name="connsiteY2" fmla="*/ 390525 h 4281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952500" h="428102">
                      <a:moveTo>
                        <a:pt x="952500" y="0"/>
                      </a:moveTo>
                      <a:cubicBezTo>
                        <a:pt x="869950" y="162719"/>
                        <a:pt x="787400" y="325438"/>
                        <a:pt x="628650" y="390525"/>
                      </a:cubicBezTo>
                      <a:cubicBezTo>
                        <a:pt x="469900" y="455612"/>
                        <a:pt x="234950" y="423068"/>
                        <a:pt x="0" y="390525"/>
                      </a:cubicBezTo>
                    </a:path>
                  </a:pathLst>
                </a:custGeom>
                <a:noFill/>
                <a:ln>
                  <a:solidFill>
                    <a:srgbClr val="F89346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3B13A5E4-0E6B-196C-1706-42B3A0B5D652}"/>
                    </a:ext>
                  </a:extLst>
                </p:cNvPr>
                <p:cNvSpPr/>
                <p:nvPr/>
              </p:nvSpPr>
              <p:spPr>
                <a:xfrm>
                  <a:off x="275993" y="2543175"/>
                  <a:ext cx="162157" cy="885825"/>
                </a:xfrm>
                <a:custGeom>
                  <a:avLst/>
                  <a:gdLst>
                    <a:gd name="connsiteX0" fmla="*/ 133582 w 162157"/>
                    <a:gd name="connsiteY0" fmla="*/ 0 h 885825"/>
                    <a:gd name="connsiteX1" fmla="*/ 232 w 162157"/>
                    <a:gd name="connsiteY1" fmla="*/ 590550 h 885825"/>
                    <a:gd name="connsiteX2" fmla="*/ 162157 w 162157"/>
                    <a:gd name="connsiteY2" fmla="*/ 885825 h 8858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62157" h="885825">
                      <a:moveTo>
                        <a:pt x="133582" y="0"/>
                      </a:moveTo>
                      <a:cubicBezTo>
                        <a:pt x="64526" y="221456"/>
                        <a:pt x="-4530" y="442913"/>
                        <a:pt x="232" y="590550"/>
                      </a:cubicBezTo>
                      <a:cubicBezTo>
                        <a:pt x="4994" y="738187"/>
                        <a:pt x="83575" y="812006"/>
                        <a:pt x="162157" y="885825"/>
                      </a:cubicBezTo>
                    </a:path>
                  </a:pathLst>
                </a:custGeom>
                <a:noFill/>
                <a:ln>
                  <a:solidFill>
                    <a:srgbClr val="ED502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cxnSp>
              <p:nvCxnSpPr>
                <p:cNvPr id="22" name="Connector: Elbow 21">
                  <a:extLst>
                    <a:ext uri="{FF2B5EF4-FFF2-40B4-BE49-F238E27FC236}">
                      <a16:creationId xmlns:a16="http://schemas.microsoft.com/office/drawing/2014/main" id="{078A5123-362F-BA88-AC4F-7E5B84CDEBEF}"/>
                    </a:ext>
                  </a:extLst>
                </p:cNvPr>
                <p:cNvCxnSpPr>
                  <a:cxnSpLocks/>
                  <a:stCxn id="16" idx="3"/>
                  <a:endCxn id="18" idx="1"/>
                </p:cNvCxnSpPr>
                <p:nvPr/>
              </p:nvCxnSpPr>
              <p:spPr>
                <a:xfrm flipV="1">
                  <a:off x="1019407" y="2225678"/>
                  <a:ext cx="326704" cy="125872"/>
                </a:xfrm>
                <a:prstGeom prst="bentConnector3">
                  <a:avLst/>
                </a:prstGeom>
                <a:ln>
                  <a:solidFill>
                    <a:srgbClr val="ED5025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nector: Elbow 22">
                  <a:extLst>
                    <a:ext uri="{FF2B5EF4-FFF2-40B4-BE49-F238E27FC236}">
                      <a16:creationId xmlns:a16="http://schemas.microsoft.com/office/drawing/2014/main" id="{FF9686AF-0EC0-7377-9A77-506B879AF0B9}"/>
                    </a:ext>
                  </a:extLst>
                </p:cNvPr>
                <p:cNvCxnSpPr>
                  <a:cxnSpLocks/>
                  <a:stCxn id="17" idx="3"/>
                  <a:endCxn id="18" idx="2"/>
                </p:cNvCxnSpPr>
                <p:nvPr/>
              </p:nvCxnSpPr>
              <p:spPr>
                <a:xfrm flipV="1">
                  <a:off x="1767753" y="2462678"/>
                  <a:ext cx="202246" cy="425448"/>
                </a:xfrm>
                <a:prstGeom prst="bentConnector2">
                  <a:avLst/>
                </a:prstGeom>
                <a:ln>
                  <a:solidFill>
                    <a:srgbClr val="F89346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Cube 23">
                  <a:extLst>
                    <a:ext uri="{FF2B5EF4-FFF2-40B4-BE49-F238E27FC236}">
                      <a16:creationId xmlns:a16="http://schemas.microsoft.com/office/drawing/2014/main" id="{27ED79C0-EA75-56C9-A14C-E89E2D9631B8}"/>
                    </a:ext>
                  </a:extLst>
                </p:cNvPr>
                <p:cNvSpPr/>
                <p:nvPr/>
              </p:nvSpPr>
              <p:spPr>
                <a:xfrm>
                  <a:off x="7656312" y="1717876"/>
                  <a:ext cx="1103375" cy="714218"/>
                </a:xfrm>
                <a:prstGeom prst="cube">
                  <a:avLst/>
                </a:prstGeom>
              </p:spPr>
              <p:style>
                <a:lnRef idx="1">
                  <a:schemeClr val="dk1"/>
                </a:lnRef>
                <a:fillRef idx="2">
                  <a:schemeClr val="dk1"/>
                </a:fillRef>
                <a:effectRef idx="1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Event Streaming Platform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5" name="Cylinder 24">
                  <a:extLst>
                    <a:ext uri="{FF2B5EF4-FFF2-40B4-BE49-F238E27FC236}">
                      <a16:creationId xmlns:a16="http://schemas.microsoft.com/office/drawing/2014/main" id="{1357A1D0-F297-EBDA-1230-080EF4405BCF}"/>
                    </a:ext>
                  </a:extLst>
                </p:cNvPr>
                <p:cNvSpPr/>
                <p:nvPr/>
              </p:nvSpPr>
              <p:spPr>
                <a:xfrm>
                  <a:off x="5711914" y="2672227"/>
                  <a:ext cx="1035006" cy="562197"/>
                </a:xfrm>
                <a:prstGeom prst="can">
                  <a:avLst/>
                </a:prstGeom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Telemetry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A54EFC72-9307-6F18-7D1A-60DCA9DABEB9}"/>
                    </a:ext>
                  </a:extLst>
                </p:cNvPr>
                <p:cNvSpPr/>
                <p:nvPr/>
              </p:nvSpPr>
              <p:spPr>
                <a:xfrm>
                  <a:off x="2590800" y="1988678"/>
                  <a:ext cx="1628775" cy="383136"/>
                </a:xfrm>
                <a:custGeom>
                  <a:avLst/>
                  <a:gdLst>
                    <a:gd name="connsiteX0" fmla="*/ 0 w 1628775"/>
                    <a:gd name="connsiteY0" fmla="*/ 259222 h 383136"/>
                    <a:gd name="connsiteX1" fmla="*/ 247650 w 1628775"/>
                    <a:gd name="connsiteY1" fmla="*/ 2047 h 383136"/>
                    <a:gd name="connsiteX2" fmla="*/ 542925 w 1628775"/>
                    <a:gd name="connsiteY2" fmla="*/ 383047 h 383136"/>
                    <a:gd name="connsiteX3" fmla="*/ 704850 w 1628775"/>
                    <a:gd name="connsiteY3" fmla="*/ 40147 h 383136"/>
                    <a:gd name="connsiteX4" fmla="*/ 876300 w 1628775"/>
                    <a:gd name="connsiteY4" fmla="*/ 287797 h 383136"/>
                    <a:gd name="connsiteX5" fmla="*/ 1123950 w 1628775"/>
                    <a:gd name="connsiteY5" fmla="*/ 59197 h 383136"/>
                    <a:gd name="connsiteX6" fmla="*/ 1304925 w 1628775"/>
                    <a:gd name="connsiteY6" fmla="*/ 192547 h 383136"/>
                    <a:gd name="connsiteX7" fmla="*/ 1628775 w 1628775"/>
                    <a:gd name="connsiteY7" fmla="*/ 202072 h 3831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628775" h="383136">
                      <a:moveTo>
                        <a:pt x="0" y="259222"/>
                      </a:moveTo>
                      <a:cubicBezTo>
                        <a:pt x="78581" y="120315"/>
                        <a:pt x="157163" y="-18591"/>
                        <a:pt x="247650" y="2047"/>
                      </a:cubicBezTo>
                      <a:cubicBezTo>
                        <a:pt x="338138" y="22684"/>
                        <a:pt x="466725" y="376697"/>
                        <a:pt x="542925" y="383047"/>
                      </a:cubicBezTo>
                      <a:cubicBezTo>
                        <a:pt x="619125" y="389397"/>
                        <a:pt x="649288" y="56022"/>
                        <a:pt x="704850" y="40147"/>
                      </a:cubicBezTo>
                      <a:cubicBezTo>
                        <a:pt x="760412" y="24272"/>
                        <a:pt x="806450" y="284622"/>
                        <a:pt x="876300" y="287797"/>
                      </a:cubicBezTo>
                      <a:cubicBezTo>
                        <a:pt x="946150" y="290972"/>
                        <a:pt x="1052513" y="75072"/>
                        <a:pt x="1123950" y="59197"/>
                      </a:cubicBezTo>
                      <a:cubicBezTo>
                        <a:pt x="1195387" y="43322"/>
                        <a:pt x="1220788" y="168735"/>
                        <a:pt x="1304925" y="192547"/>
                      </a:cubicBezTo>
                      <a:cubicBezTo>
                        <a:pt x="1389062" y="216359"/>
                        <a:pt x="1508918" y="209215"/>
                        <a:pt x="1628775" y="202072"/>
                      </a:cubicBezTo>
                    </a:path>
                  </a:pathLst>
                </a:custGeom>
                <a:no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Flowchart: Sequential Access Storage 26">
                  <a:extLst>
                    <a:ext uri="{FF2B5EF4-FFF2-40B4-BE49-F238E27FC236}">
                      <a16:creationId xmlns:a16="http://schemas.microsoft.com/office/drawing/2014/main" id="{77679532-7411-C361-263B-835A12B1F777}"/>
                    </a:ext>
                  </a:extLst>
                </p:cNvPr>
                <p:cNvSpPr/>
                <p:nvPr/>
              </p:nvSpPr>
              <p:spPr>
                <a:xfrm>
                  <a:off x="5061999" y="1846463"/>
                  <a:ext cx="512073" cy="591675"/>
                </a:xfrm>
                <a:prstGeom prst="flowChartMagneticTape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8" name="Flowchart: Process 27">
                  <a:extLst>
                    <a:ext uri="{FF2B5EF4-FFF2-40B4-BE49-F238E27FC236}">
                      <a16:creationId xmlns:a16="http://schemas.microsoft.com/office/drawing/2014/main" id="{25E202E9-DE53-C027-6E0B-3F50C4571A86}"/>
                    </a:ext>
                  </a:extLst>
                </p:cNvPr>
                <p:cNvSpPr/>
                <p:nvPr/>
              </p:nvSpPr>
              <p:spPr>
                <a:xfrm>
                  <a:off x="4172146" y="1905301"/>
                  <a:ext cx="776627" cy="474000"/>
                </a:xfrm>
                <a:prstGeom prst="flowChartProcess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Ingest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Authenticate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&amp; Check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9" name="Flowchart: Process 28">
                  <a:extLst>
                    <a:ext uri="{FF2B5EF4-FFF2-40B4-BE49-F238E27FC236}">
                      <a16:creationId xmlns:a16="http://schemas.microsoft.com/office/drawing/2014/main" id="{324C29BA-6DF9-40D0-94C4-566712931315}"/>
                    </a:ext>
                  </a:extLst>
                </p:cNvPr>
                <p:cNvSpPr/>
                <p:nvPr/>
              </p:nvSpPr>
              <p:spPr>
                <a:xfrm>
                  <a:off x="5835523" y="1811506"/>
                  <a:ext cx="752477" cy="645361"/>
                </a:xfrm>
                <a:prstGeom prst="flowChartProcess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Validate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Enrich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Process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Convert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, </a:t>
                  </a:r>
                  <a:r>
                    <a:rPr lang="nl-NL" sz="133" dirty="0" err="1">
                      <a:solidFill>
                        <a:schemeClr val="bg1"/>
                      </a:solidFill>
                    </a:rPr>
                    <a:t>Publish</a:t>
                  </a:r>
                  <a:r>
                    <a:rPr lang="nl-NL" sz="133" dirty="0">
                      <a:solidFill>
                        <a:schemeClr val="bg1"/>
                      </a:solidFill>
                    </a:rPr>
                    <a:t> 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0" name="Cylinder 29">
                  <a:extLst>
                    <a:ext uri="{FF2B5EF4-FFF2-40B4-BE49-F238E27FC236}">
                      <a16:creationId xmlns:a16="http://schemas.microsoft.com/office/drawing/2014/main" id="{A191A41D-6ED9-7718-3CDD-1CA4D5DC3994}"/>
                    </a:ext>
                  </a:extLst>
                </p:cNvPr>
                <p:cNvSpPr/>
                <p:nvPr/>
              </p:nvSpPr>
              <p:spPr>
                <a:xfrm>
                  <a:off x="4054497" y="2700611"/>
                  <a:ext cx="1035006" cy="562197"/>
                </a:xfrm>
                <a:prstGeom prst="can">
                  <a:avLst/>
                </a:prstGeom>
                <a:solidFill>
                  <a:schemeClr val="accent4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nl-NL" sz="133" dirty="0" err="1">
                      <a:solidFill>
                        <a:schemeClr val="bg1"/>
                      </a:solidFill>
                    </a:rPr>
                    <a:t>Devices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1" name="Flowchart: Process 30">
                  <a:extLst>
                    <a:ext uri="{FF2B5EF4-FFF2-40B4-BE49-F238E27FC236}">
                      <a16:creationId xmlns:a16="http://schemas.microsoft.com/office/drawing/2014/main" id="{5E7FF196-24A6-26B3-AE09-791EA4E3C841}"/>
                    </a:ext>
                  </a:extLst>
                </p:cNvPr>
                <p:cNvSpPr/>
                <p:nvPr/>
              </p:nvSpPr>
              <p:spPr>
                <a:xfrm>
                  <a:off x="5517465" y="782989"/>
                  <a:ext cx="752477" cy="591675"/>
                </a:xfrm>
                <a:prstGeom prst="flowChartProcess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133" dirty="0">
                    <a:solidFill>
                      <a:schemeClr val="bg1"/>
                    </a:solidFill>
                  </a:endParaRPr>
                </a:p>
                <a:p>
                  <a:pPr algn="ctr"/>
                  <a:endParaRPr lang="nl-NL" sz="133" dirty="0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nl-NL" sz="133" dirty="0">
                      <a:solidFill>
                        <a:schemeClr val="bg1"/>
                      </a:solidFill>
                    </a:rPr>
                    <a:t>Monitoring</a:t>
                  </a:r>
                  <a:endParaRPr lang="en-NL" sz="133" dirty="0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32" name="Content Placeholder 37" descr="Gauge">
                  <a:extLst>
                    <a:ext uri="{FF2B5EF4-FFF2-40B4-BE49-F238E27FC236}">
                      <a16:creationId xmlns:a16="http://schemas.microsoft.com/office/drawing/2014/main" id="{C6EB5119-CCCD-79E7-C976-92C2D24CF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630736" y="684177"/>
                  <a:ext cx="540001" cy="540001"/>
                </a:xfrm>
                <a:prstGeom prst="rect">
                  <a:avLst/>
                </a:prstGeom>
              </p:spPr>
            </p:pic>
            <p:sp>
              <p:nvSpPr>
                <p:cNvPr id="33" name="Arrow: Right 32">
                  <a:extLst>
                    <a:ext uri="{FF2B5EF4-FFF2-40B4-BE49-F238E27FC236}">
                      <a16:creationId xmlns:a16="http://schemas.microsoft.com/office/drawing/2014/main" id="{06E71E74-C05B-1585-ABBF-92C6BBAF8D5D}"/>
                    </a:ext>
                  </a:extLst>
                </p:cNvPr>
                <p:cNvSpPr/>
                <p:nvPr/>
              </p:nvSpPr>
              <p:spPr>
                <a:xfrm>
                  <a:off x="6588000" y="1988678"/>
                  <a:ext cx="1209889" cy="197460"/>
                </a:xfrm>
                <a:prstGeom prst="right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4" name="Arrow: Down 33">
                  <a:extLst>
                    <a:ext uri="{FF2B5EF4-FFF2-40B4-BE49-F238E27FC236}">
                      <a16:creationId xmlns:a16="http://schemas.microsoft.com/office/drawing/2014/main" id="{684720BB-DC04-AD64-4905-04A6B48CFC02}"/>
                    </a:ext>
                  </a:extLst>
                </p:cNvPr>
                <p:cNvSpPr/>
                <p:nvPr/>
              </p:nvSpPr>
              <p:spPr>
                <a:xfrm>
                  <a:off x="6276972" y="2456867"/>
                  <a:ext cx="180847" cy="307435"/>
                </a:xfrm>
                <a:prstGeom prst="down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5" name="Arrow: Right 34">
                  <a:extLst>
                    <a:ext uri="{FF2B5EF4-FFF2-40B4-BE49-F238E27FC236}">
                      <a16:creationId xmlns:a16="http://schemas.microsoft.com/office/drawing/2014/main" id="{D438D160-EA06-5969-09F3-F942E667672F}"/>
                    </a:ext>
                  </a:extLst>
                </p:cNvPr>
                <p:cNvSpPr/>
                <p:nvPr/>
              </p:nvSpPr>
              <p:spPr>
                <a:xfrm>
                  <a:off x="5630736" y="2351550"/>
                  <a:ext cx="292318" cy="105317"/>
                </a:xfrm>
                <a:prstGeom prst="rightArrow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Arrow: Right 35">
                  <a:extLst>
                    <a:ext uri="{FF2B5EF4-FFF2-40B4-BE49-F238E27FC236}">
                      <a16:creationId xmlns:a16="http://schemas.microsoft.com/office/drawing/2014/main" id="{15CEE1C0-0253-88AB-BBE2-DE0BBB0B071C}"/>
                    </a:ext>
                  </a:extLst>
                </p:cNvPr>
                <p:cNvSpPr/>
                <p:nvPr/>
              </p:nvSpPr>
              <p:spPr>
                <a:xfrm>
                  <a:off x="4874252" y="2074985"/>
                  <a:ext cx="279308" cy="150693"/>
                </a:xfrm>
                <a:prstGeom prst="rightArrow">
                  <a:avLst/>
                </a:prstGeom>
              </p:spPr>
              <p:style>
                <a:lnRef idx="0">
                  <a:schemeClr val="accent6"/>
                </a:lnRef>
                <a:fillRef idx="3">
                  <a:schemeClr val="accent6"/>
                </a:fillRef>
                <a:effectRef idx="3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7" name="Arrow: Right 36">
                  <a:extLst>
                    <a:ext uri="{FF2B5EF4-FFF2-40B4-BE49-F238E27FC236}">
                      <a16:creationId xmlns:a16="http://schemas.microsoft.com/office/drawing/2014/main" id="{1C89DB9B-5E59-222A-208D-83558BBCBFD9}"/>
                    </a:ext>
                  </a:extLst>
                </p:cNvPr>
                <p:cNvSpPr/>
                <p:nvPr/>
              </p:nvSpPr>
              <p:spPr>
                <a:xfrm>
                  <a:off x="3981551" y="2104899"/>
                  <a:ext cx="279308" cy="150693"/>
                </a:xfrm>
                <a:prstGeom prst="rightArrow">
                  <a:avLst/>
                </a:prstGeom>
                <a:solidFill>
                  <a:srgbClr val="007C9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8" name="Arrow: Up 37">
                  <a:extLst>
                    <a:ext uri="{FF2B5EF4-FFF2-40B4-BE49-F238E27FC236}">
                      <a16:creationId xmlns:a16="http://schemas.microsoft.com/office/drawing/2014/main" id="{3C132EAD-80F8-3067-6BB1-BFEECC4A63F2}"/>
                    </a:ext>
                  </a:extLst>
                </p:cNvPr>
                <p:cNvSpPr/>
                <p:nvPr/>
              </p:nvSpPr>
              <p:spPr>
                <a:xfrm>
                  <a:off x="6009380" y="1314992"/>
                  <a:ext cx="161357" cy="540001"/>
                </a:xfrm>
                <a:prstGeom prst="upArrow">
                  <a:avLst/>
                </a:prstGeom>
                <a:solidFill>
                  <a:srgbClr val="C00000"/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9" name="Arrow: Up 38">
                  <a:extLst>
                    <a:ext uri="{FF2B5EF4-FFF2-40B4-BE49-F238E27FC236}">
                      <a16:creationId xmlns:a16="http://schemas.microsoft.com/office/drawing/2014/main" id="{A6CEDD40-5F58-B96A-2D6F-C459056CC617}"/>
                    </a:ext>
                  </a:extLst>
                </p:cNvPr>
                <p:cNvSpPr/>
                <p:nvPr/>
              </p:nvSpPr>
              <p:spPr>
                <a:xfrm rot="1409247" flipH="1">
                  <a:off x="5444331" y="1253801"/>
                  <a:ext cx="126699" cy="740297"/>
                </a:xfrm>
                <a:prstGeom prst="upArrow">
                  <a:avLst/>
                </a:prstGeom>
              </p:spPr>
              <p:style>
                <a:lnRef idx="1">
                  <a:schemeClr val="accent4"/>
                </a:lnRef>
                <a:fillRef idx="3">
                  <a:schemeClr val="accent4"/>
                </a:fillRef>
                <a:effectRef idx="2">
                  <a:schemeClr val="accent4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0" name="Arrow: Curved Right 39">
                  <a:extLst>
                    <a:ext uri="{FF2B5EF4-FFF2-40B4-BE49-F238E27FC236}">
                      <a16:creationId xmlns:a16="http://schemas.microsoft.com/office/drawing/2014/main" id="{59A5ECBF-002A-244A-0C9E-60CDFFA37EAE}"/>
                    </a:ext>
                  </a:extLst>
                </p:cNvPr>
                <p:cNvSpPr/>
                <p:nvPr/>
              </p:nvSpPr>
              <p:spPr>
                <a:xfrm rot="16007779">
                  <a:off x="4430098" y="2431815"/>
                  <a:ext cx="308594" cy="307435"/>
                </a:xfrm>
                <a:prstGeom prst="curvedRigh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Arrow: Right 40">
                  <a:extLst>
                    <a:ext uri="{FF2B5EF4-FFF2-40B4-BE49-F238E27FC236}">
                      <a16:creationId xmlns:a16="http://schemas.microsoft.com/office/drawing/2014/main" id="{541043AA-1665-E15B-3ADF-347A36023F5B}"/>
                    </a:ext>
                  </a:extLst>
                </p:cNvPr>
                <p:cNvSpPr/>
                <p:nvPr/>
              </p:nvSpPr>
              <p:spPr>
                <a:xfrm rot="19349859">
                  <a:off x="8473619" y="1499881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2" name="Arrow: Right 41">
                  <a:extLst>
                    <a:ext uri="{FF2B5EF4-FFF2-40B4-BE49-F238E27FC236}">
                      <a16:creationId xmlns:a16="http://schemas.microsoft.com/office/drawing/2014/main" id="{0F4D0D7B-8901-F56B-4761-5FB34E4F1FD2}"/>
                    </a:ext>
                  </a:extLst>
                </p:cNvPr>
                <p:cNvSpPr/>
                <p:nvPr/>
              </p:nvSpPr>
              <p:spPr>
                <a:xfrm rot="21138360">
                  <a:off x="8660509" y="1865785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3" name="Arrow: Right 42">
                  <a:extLst>
                    <a:ext uri="{FF2B5EF4-FFF2-40B4-BE49-F238E27FC236}">
                      <a16:creationId xmlns:a16="http://schemas.microsoft.com/office/drawing/2014/main" id="{9922E62C-A552-650F-5DE8-377D74F6A9DF}"/>
                    </a:ext>
                  </a:extLst>
                </p:cNvPr>
                <p:cNvSpPr/>
                <p:nvPr/>
              </p:nvSpPr>
              <p:spPr>
                <a:xfrm rot="979507">
                  <a:off x="8640579" y="2163698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4" name="Arrow: Right 43">
                  <a:extLst>
                    <a:ext uri="{FF2B5EF4-FFF2-40B4-BE49-F238E27FC236}">
                      <a16:creationId xmlns:a16="http://schemas.microsoft.com/office/drawing/2014/main" id="{54F98B56-35BB-DF39-7B1F-4D5369FCF779}"/>
                    </a:ext>
                  </a:extLst>
                </p:cNvPr>
                <p:cNvSpPr/>
                <p:nvPr/>
              </p:nvSpPr>
              <p:spPr>
                <a:xfrm rot="2739122">
                  <a:off x="8527513" y="2532236"/>
                  <a:ext cx="446254" cy="79029"/>
                </a:xfrm>
                <a:prstGeom prst="rightArrow">
                  <a:avLst/>
                </a:prstGeom>
              </p:spPr>
              <p:style>
                <a:lnRef idx="0">
                  <a:schemeClr val="accent2"/>
                </a:lnRef>
                <a:fillRef idx="3">
                  <a:schemeClr val="accent2"/>
                </a:fillRef>
                <a:effectRef idx="3">
                  <a:schemeClr val="accent2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NL" sz="133">
                    <a:solidFill>
                      <a:schemeClr val="bg1"/>
                    </a:solidFill>
                  </a:endParaRPr>
                </a:p>
              </p:txBody>
            </p:sp>
            <p:pic>
              <p:nvPicPr>
                <p:cNvPr id="45" name="Picture 2" descr="Image result for logo kafka">
                  <a:extLst>
                    <a:ext uri="{FF2B5EF4-FFF2-40B4-BE49-F238E27FC236}">
                      <a16:creationId xmlns:a16="http://schemas.microsoft.com/office/drawing/2014/main" id="{FFEDE3D3-A0FC-274A-6BD2-B7810FFD4F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19919" y="2479701"/>
                  <a:ext cx="1604139" cy="8432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73E66D1-528D-A384-EA45-AC1F1F767511}"/>
                    </a:ext>
                  </a:extLst>
                </p:cNvPr>
                <p:cNvSpPr txBox="1"/>
                <p:nvPr/>
              </p:nvSpPr>
              <p:spPr>
                <a:xfrm>
                  <a:off x="5225505" y="3761636"/>
                  <a:ext cx="144683" cy="484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sz="133" dirty="0">
                      <a:solidFill>
                        <a:schemeClr val="bg1"/>
                      </a:solidFill>
                    </a:rPr>
                    <a:t>IoT Platform</a:t>
                  </a:r>
                </a:p>
              </p:txBody>
            </p:sp>
          </p:grpSp>
          <p:pic>
            <p:nvPicPr>
              <p:cNvPr id="1028" name="Picture 4">
                <a:extLst>
                  <a:ext uri="{FF2B5EF4-FFF2-40B4-BE49-F238E27FC236}">
                    <a16:creationId xmlns:a16="http://schemas.microsoft.com/office/drawing/2014/main" id="{D184DFF3-1B18-5EE9-F7FB-B1930EDB15D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3349" y="911785"/>
                <a:ext cx="1454408" cy="14544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2" name="Picture 4">
            <a:extLst>
              <a:ext uri="{FF2B5EF4-FFF2-40B4-BE49-F238E27FC236}">
                <a16:creationId xmlns:a16="http://schemas.microsoft.com/office/drawing/2014/main" id="{B9A97C4F-89A8-B39D-1F5D-599857D78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4395" y="3498420"/>
            <a:ext cx="1922360" cy="159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997885-ABD2-3ACB-DD95-E2B84EC6903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7307" y="2020671"/>
            <a:ext cx="3165659" cy="316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66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B939-9A13-1BA5-6935-469E3D21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04" y="2685327"/>
            <a:ext cx="10838296" cy="4733576"/>
          </a:xfrm>
        </p:spPr>
        <p:txBody>
          <a:bodyPr/>
          <a:lstStyle/>
          <a:p>
            <a:r>
              <a:rPr lang="en-US" sz="1867" dirty="0"/>
              <a:t>https://github.com/lucasjellema/fontys-2024-microservices-messaging-kafka</a:t>
            </a:r>
            <a:endParaRPr lang="en-US" sz="2133" dirty="0"/>
          </a:p>
          <a:p>
            <a:r>
              <a:rPr lang="en-US" sz="2133" b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https://gitpod.io/#</a:t>
            </a:r>
            <a:r>
              <a:rPr lang="en-US" sz="2133" b="1" dirty="0">
                <a:solidFill>
                  <a:schemeClr val="accent5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&lt;URL</a:t>
            </a:r>
            <a:r>
              <a:rPr lang="en-US" sz="2133" b="1" dirty="0">
                <a:solidFill>
                  <a:schemeClr val="accent5">
                    <a:lumMod val="75000"/>
                  </a:schemeClr>
                </a:solidFill>
              </a:rPr>
              <a:t> of a GitHub Repository&gt;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6909B0-49CE-FF23-D999-25D9FD05B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4" y="4146315"/>
            <a:ext cx="2494344" cy="2494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1B287-0856-CBB2-5D0F-579B1CB4E6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7520" y="3585716"/>
            <a:ext cx="5568976" cy="3054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3E68DA8-65E0-5AC0-8BF0-65D4D8B74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What is that URL?</a:t>
            </a:r>
          </a:p>
        </p:txBody>
      </p:sp>
    </p:spTree>
    <p:extLst>
      <p:ext uri="{BB962C8B-B14F-4D97-AF65-F5344CB8AC3E}">
        <p14:creationId xmlns:p14="http://schemas.microsoft.com/office/powerpoint/2010/main" val="374234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CB939-9A13-1BA5-6935-469E3D21C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04" y="2685327"/>
            <a:ext cx="10838296" cy="4733576"/>
          </a:xfrm>
        </p:spPr>
        <p:txBody>
          <a:bodyPr/>
          <a:lstStyle/>
          <a:p>
            <a:r>
              <a:rPr lang="en-US" sz="1867" dirty="0"/>
              <a:t>https://github.com/lucasjellema/fontys-2024-microservices-messaging-kafka</a:t>
            </a:r>
            <a:endParaRPr lang="en-US" sz="2133" dirty="0"/>
          </a:p>
          <a:p>
            <a:r>
              <a:rPr lang="en-US" sz="2133" b="1" dirty="0">
                <a:solidFill>
                  <a:schemeClr val="accent2">
                    <a:lumMod val="60000"/>
                    <a:lumOff val="4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https://gitpod.io/#</a:t>
            </a:r>
            <a:r>
              <a:rPr lang="en-US" sz="2133" b="1" dirty="0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&lt;URL</a:t>
            </a:r>
            <a:r>
              <a:rPr lang="en-US" sz="2133" b="1" dirty="0">
                <a:solidFill>
                  <a:schemeClr val="accent5">
                    <a:lumMod val="75000"/>
                  </a:schemeClr>
                </a:solidFill>
              </a:rPr>
              <a:t> of a GitHub Repository&gt;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6909B0-49CE-FF23-D999-25D9FD05BA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504" y="4146315"/>
            <a:ext cx="2494344" cy="2494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721B287-0856-CBB2-5D0F-579B1CB4E6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520" y="3585716"/>
            <a:ext cx="5568976" cy="3054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A3E68DA8-65E0-5AC0-8BF0-65D4D8B74D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547749"/>
            <a:ext cx="10918371" cy="1325563"/>
          </a:xfrm>
        </p:spPr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Running a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Gitpod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ephemeral workspace?</a:t>
            </a:r>
          </a:p>
        </p:txBody>
      </p:sp>
      <p:pic>
        <p:nvPicPr>
          <p:cNvPr id="2" name="gitpoddemo-part1">
            <a:hlinkClick r:id="" action="ppaction://media"/>
            <a:extLst>
              <a:ext uri="{FF2B5EF4-FFF2-40B4-BE49-F238E27FC236}">
                <a16:creationId xmlns:a16="http://schemas.microsoft.com/office/drawing/2014/main" id="{6919805B-3F59-C0B2-11EE-7B66C6C1ACB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52400"/>
            <a:ext cx="12192000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37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3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A61B1C-823C-E6F7-621E-9236F9F84A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05" y="4026298"/>
            <a:ext cx="8831999" cy="2747839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Linux environment</a:t>
            </a:r>
          </a:p>
          <a:p>
            <a:pPr lvl="1"/>
            <a:r>
              <a:rPr lang="en-US" sz="1600" dirty="0"/>
              <a:t>Ubuntu 22.04.2 LTS</a:t>
            </a:r>
          </a:p>
          <a:p>
            <a:pPr lvl="1"/>
            <a:r>
              <a:rPr lang="en-US" sz="1600" dirty="0"/>
              <a:t>4 cores, 8GB RAM, 30 GB disk </a:t>
            </a:r>
          </a:p>
          <a:p>
            <a:pPr lvl="1"/>
            <a:r>
              <a:rPr lang="en-US" sz="1600" dirty="0"/>
              <a:t>Docker, Docker Compose</a:t>
            </a:r>
          </a:p>
          <a:p>
            <a:pPr lvl="1"/>
            <a:r>
              <a:rPr lang="en-US" sz="1600" dirty="0"/>
              <a:t>Language Runtimes: Java, Node, </a:t>
            </a:r>
            <a:br>
              <a:rPr lang="en-US" sz="1600" dirty="0"/>
            </a:br>
            <a:r>
              <a:rPr lang="en-US" sz="1600" dirty="0"/>
              <a:t>Go, C/C++, Python, Ruby, Rust, Clojure</a:t>
            </a:r>
          </a:p>
          <a:p>
            <a:pPr lvl="1"/>
            <a:r>
              <a:rPr lang="en-US" sz="1600" dirty="0"/>
              <a:t>Homebrew, Maven, </a:t>
            </a:r>
            <a:r>
              <a:rPr lang="en-US" sz="1600" dirty="0" err="1"/>
              <a:t>npm</a:t>
            </a:r>
            <a:r>
              <a:rPr lang="en-US" sz="1600" dirty="0"/>
              <a:t>, </a:t>
            </a:r>
            <a:r>
              <a:rPr lang="en-US" sz="1600" dirty="0" err="1"/>
              <a:t>Tailscale</a:t>
            </a:r>
            <a:r>
              <a:rPr lang="en-US" sz="1600" dirty="0"/>
              <a:t>, Nginx, Nix</a:t>
            </a:r>
          </a:p>
          <a:p>
            <a:r>
              <a:rPr lang="en-US" sz="1600" dirty="0"/>
              <a:t>VS Code in browser</a:t>
            </a:r>
          </a:p>
          <a:p>
            <a:r>
              <a:rPr lang="en-US" sz="1600" dirty="0"/>
              <a:t>3 node Kafka Cluster running – plus supporting tools </a:t>
            </a:r>
            <a:br>
              <a:rPr lang="en-US" sz="1600" dirty="0"/>
            </a:br>
            <a:r>
              <a:rPr lang="en-US" sz="1600" dirty="0"/>
              <a:t>(</a:t>
            </a:r>
            <a:r>
              <a:rPr lang="en-US" sz="1600" dirty="0" err="1"/>
              <a:t>kcat</a:t>
            </a:r>
            <a:r>
              <a:rPr lang="en-US" sz="1600" dirty="0"/>
              <a:t>, </a:t>
            </a:r>
            <a:r>
              <a:rPr lang="en-US" sz="1600" dirty="0" err="1"/>
              <a:t>akhq</a:t>
            </a:r>
            <a:r>
              <a:rPr lang="en-US" sz="1600" dirty="0"/>
              <a:t>, schema-registry, zookeeper, rest-proxy)</a:t>
            </a:r>
          </a:p>
          <a:p>
            <a:endParaRPr lang="en-US" sz="1600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4D2905B-AFDB-5DD3-AC76-3A4550935624}"/>
              </a:ext>
            </a:extLst>
          </p:cNvPr>
          <p:cNvSpPr/>
          <p:nvPr/>
        </p:nvSpPr>
        <p:spPr>
          <a:xfrm>
            <a:off x="5643715" y="1842761"/>
            <a:ext cx="6420613" cy="468986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7" name="Picture 2" descr="Gitpod Case Study | MAD - Digital Product Studio">
            <a:extLst>
              <a:ext uri="{FF2B5EF4-FFF2-40B4-BE49-F238E27FC236}">
                <a16:creationId xmlns:a16="http://schemas.microsoft.com/office/drawing/2014/main" id="{C26B094F-88C7-FD2D-1044-BF5B9A652E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175836" y="1924367"/>
            <a:ext cx="988939" cy="31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DF9EFFA-98F6-09CF-C309-B43F728412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753" y="2139829"/>
            <a:ext cx="3223363" cy="4203896"/>
          </a:xfrm>
          <a:prstGeom prst="rect">
            <a:avLst/>
          </a:prstGeom>
        </p:spPr>
      </p:pic>
      <p:pic>
        <p:nvPicPr>
          <p:cNvPr id="9" name="Picture 4" descr="Logos and Graphics | Node.js">
            <a:extLst>
              <a:ext uri="{FF2B5EF4-FFF2-40B4-BE49-F238E27FC236}">
                <a16:creationId xmlns:a16="http://schemas.microsoft.com/office/drawing/2014/main" id="{47C864D6-7EBD-35D3-2CF7-1B799BA3F5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2141" y="2711661"/>
            <a:ext cx="1168191" cy="661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6B8A01-163E-43E3-1BC0-4632D3776A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5512" y="3940766"/>
            <a:ext cx="901357" cy="493849"/>
          </a:xfrm>
          <a:prstGeom prst="rect">
            <a:avLst/>
          </a:prstGeom>
        </p:spPr>
      </p:pic>
      <p:pic>
        <p:nvPicPr>
          <p:cNvPr id="11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71E1CFCD-DD40-CCDC-FB48-CE531BCF8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093" y="3540161"/>
            <a:ext cx="1355747" cy="45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0D4C0-EFA1-B371-0841-64A149E75EE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6333" y="4289687"/>
            <a:ext cx="666081" cy="2509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6E0ED-53C9-B238-FCD0-9FBE145064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5836" y="5878750"/>
            <a:ext cx="660400" cy="5207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D5844AD-D417-02CC-21E3-4B72946FD9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79648" y="5075335"/>
            <a:ext cx="1240683" cy="620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Image result for logo kafka">
            <a:extLst>
              <a:ext uri="{FF2B5EF4-FFF2-40B4-BE49-F238E27FC236}">
                <a16:creationId xmlns:a16="http://schemas.microsoft.com/office/drawing/2014/main" id="{9409F7F0-641F-F6D8-F377-1CCC976D26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283" y="2137226"/>
            <a:ext cx="1242467" cy="65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">
            <a:hlinkClick r:id="rId12"/>
            <a:extLst>
              <a:ext uri="{FF2B5EF4-FFF2-40B4-BE49-F238E27FC236}">
                <a16:creationId xmlns:a16="http://schemas.microsoft.com/office/drawing/2014/main" id="{DEE13091-38C8-A3A7-2CB0-E02E6C5C0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95" y="1513586"/>
            <a:ext cx="4875029" cy="237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95044FC-05D8-DF29-1BF5-21FFC0F489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61599" y="1519791"/>
            <a:ext cx="735986" cy="367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27571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C3A02-89CF-60B5-D87F-E507DD2E5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Gitpod.yml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615E-2AFD-4D53-1A5F-FC1DB9386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5B251F-3B3D-8C42-DF6D-8A5233E24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" y="2594611"/>
            <a:ext cx="7066667" cy="38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464CFC-64E2-B183-571F-B2FA9FA4A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241" y="79416"/>
            <a:ext cx="4739130" cy="23201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8B9998E-3E9B-571F-9460-994F5EC740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651" y="1081847"/>
            <a:ext cx="3893503" cy="55936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CB921BC-477B-E37A-178A-3660C075E133}"/>
              </a:ext>
            </a:extLst>
          </p:cNvPr>
          <p:cNvCxnSpPr>
            <a:cxnSpLocks/>
          </p:cNvCxnSpPr>
          <p:nvPr/>
        </p:nvCxnSpPr>
        <p:spPr>
          <a:xfrm flipV="1">
            <a:off x="2100105" y="1287457"/>
            <a:ext cx="5516546" cy="4751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31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033EE-92DC-CCD3-920C-981D0FFA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Demo</a:t>
            </a:r>
          </a:p>
        </p:txBody>
      </p:sp>
      <p:pic>
        <p:nvPicPr>
          <p:cNvPr id="4" name="gitpoddemo-part2">
            <a:hlinkClick r:id="" action="ppaction://media"/>
            <a:extLst>
              <a:ext uri="{FF2B5EF4-FFF2-40B4-BE49-F238E27FC236}">
                <a16:creationId xmlns:a16="http://schemas.microsoft.com/office/drawing/2014/main" id="{57F1AAC1-A4E0-D8D6-9836-00AEF24FA61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69170" cy="6541477"/>
          </a:xfrm>
        </p:spPr>
      </p:pic>
    </p:spTree>
    <p:extLst>
      <p:ext uri="{BB962C8B-B14F-4D97-AF65-F5344CB8AC3E}">
        <p14:creationId xmlns:p14="http://schemas.microsoft.com/office/powerpoint/2010/main" val="17433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8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6e7b19b-9961-4b69-acc6-95add5f0e494">
      <Terms xmlns="http://schemas.microsoft.com/office/infopath/2007/PartnerControls"/>
    </lcf76f155ced4ddcb4097134ff3c332f>
    <TaxCatchAll xmlns="739ef816-af0c-458f-8fc7-8969e7d8b61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DB004E97C3F8447BD440E96BA8D33D2" ma:contentTypeVersion="15" ma:contentTypeDescription="Create a new document." ma:contentTypeScope="" ma:versionID="604d3f27dddb3453c4983f69ff6d932c">
  <xsd:schema xmlns:xsd="http://www.w3.org/2001/XMLSchema" xmlns:xs="http://www.w3.org/2001/XMLSchema" xmlns:p="http://schemas.microsoft.com/office/2006/metadata/properties" xmlns:ns2="d6e7b19b-9961-4b69-acc6-95add5f0e494" xmlns:ns3="739ef816-af0c-458f-8fc7-8969e7d8b619" targetNamespace="http://schemas.microsoft.com/office/2006/metadata/properties" ma:root="true" ma:fieldsID="1b9ac3160c2e935a86f1a96869db70b9" ns2:_="" ns3:_="">
    <xsd:import namespace="d6e7b19b-9961-4b69-acc6-95add5f0e494"/>
    <xsd:import namespace="739ef816-af0c-458f-8fc7-8969e7d8b61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e7b19b-9961-4b69-acc6-95add5f0e49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cddd575e-f966-4c21-8ccb-2dbfe9c821f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39ef816-af0c-458f-8fc7-8969e7d8b619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b4632022-0b5e-43be-8ad4-c84d442b04e0}" ma:internalName="TaxCatchAll" ma:showField="CatchAllData" ma:web="739ef816-af0c-458f-8fc7-8969e7d8b6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27875A-1841-4F69-B2A7-8A660CDC31D7}">
  <ds:schemaRefs>
    <ds:schemaRef ds:uri="http://schemas.microsoft.com/office/2006/metadata/properties"/>
    <ds:schemaRef ds:uri="http://schemas.microsoft.com/office/infopath/2007/PartnerControls"/>
    <ds:schemaRef ds:uri="d6e7b19b-9961-4b69-acc6-95add5f0e494"/>
    <ds:schemaRef ds:uri="739ef816-af0c-458f-8fc7-8969e7d8b619"/>
  </ds:schemaRefs>
</ds:datastoreItem>
</file>

<file path=customXml/itemProps2.xml><?xml version="1.0" encoding="utf-8"?>
<ds:datastoreItem xmlns:ds="http://schemas.openxmlformats.org/officeDocument/2006/customXml" ds:itemID="{348AE32C-9457-44EC-9868-535C3A6F637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B9D047-2A3C-402C-9393-0B579CA44E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6e7b19b-9961-4b69-acc6-95add5f0e494"/>
    <ds:schemaRef ds:uri="739ef816-af0c-458f-8fc7-8969e7d8b6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1696</TotalTime>
  <Words>1406</Words>
  <Application>Microsoft Office PowerPoint</Application>
  <PresentationFormat>Widescreen</PresentationFormat>
  <Paragraphs>236</Paragraphs>
  <Slides>27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Aptos</vt:lpstr>
      <vt:lpstr>Arial</vt:lpstr>
      <vt:lpstr>Calibri</vt:lpstr>
      <vt:lpstr>Calibri Light</vt:lpstr>
      <vt:lpstr>Cascadia Mono</vt:lpstr>
      <vt:lpstr>Segoe UI</vt:lpstr>
      <vt:lpstr>Office Theme</vt:lpstr>
      <vt:lpstr>Ephemeral Code Environments as Code</vt:lpstr>
      <vt:lpstr>PowerPoint Presentation</vt:lpstr>
      <vt:lpstr>Lecture &amp; Hands on with 150 students</vt:lpstr>
      <vt:lpstr>Lecture &amp; Hands on with 150 students</vt:lpstr>
      <vt:lpstr>What is that URL?</vt:lpstr>
      <vt:lpstr>Running a Gitpod ephemeral workspace?</vt:lpstr>
      <vt:lpstr>PowerPoint Presentation</vt:lpstr>
      <vt:lpstr>Gitpod.yml</vt:lpstr>
      <vt:lpstr>Demo</vt:lpstr>
      <vt:lpstr>PowerPoint Presentation</vt:lpstr>
      <vt:lpstr>PowerPoint Presentation</vt:lpstr>
      <vt:lpstr>Light weight, low spec</vt:lpstr>
      <vt:lpstr>Green</vt:lpstr>
      <vt:lpstr>Security </vt:lpstr>
      <vt:lpstr>Template</vt:lpstr>
      <vt:lpstr>Maintenance</vt:lpstr>
      <vt:lpstr>Biggest Imachinable</vt:lpstr>
      <vt:lpstr>BYOD &amp; BYOC</vt:lpstr>
      <vt:lpstr>PowerPoint Presentation</vt:lpstr>
      <vt:lpstr>Platform Options</vt:lpstr>
      <vt:lpstr>Prominent Offerings</vt:lpstr>
      <vt:lpstr>How can you get going?</vt:lpstr>
      <vt:lpstr>Sizes and Prices</vt:lpstr>
      <vt:lpstr>Great first use cases</vt:lpstr>
      <vt:lpstr>Explore latest Oracle Database release plus tools</vt:lpstr>
      <vt:lpstr>Ephemeral Development Environments</vt:lpstr>
      <vt:lpstr>Common Features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Lucas Jellema</cp:lastModifiedBy>
  <cp:revision>13</cp:revision>
  <dcterms:created xsi:type="dcterms:W3CDTF">2023-03-14T09:43:03Z</dcterms:created>
  <dcterms:modified xsi:type="dcterms:W3CDTF">2024-06-27T13:46:38Z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0x0101005DB004E97C3F8447BD440E96BA8D33D2</vt:lpwstr>
  </property>
</Properties>
</file>